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321" r:id="rId3"/>
    <p:sldId id="353" r:id="rId4"/>
    <p:sldId id="370" r:id="rId5"/>
    <p:sldId id="374" r:id="rId6"/>
    <p:sldId id="375" r:id="rId7"/>
    <p:sldId id="376" r:id="rId8"/>
    <p:sldId id="357" r:id="rId9"/>
    <p:sldId id="356" r:id="rId10"/>
    <p:sldId id="359" r:id="rId11"/>
    <p:sldId id="378" r:id="rId12"/>
    <p:sldId id="377" r:id="rId13"/>
    <p:sldId id="379" r:id="rId14"/>
    <p:sldId id="380" r:id="rId15"/>
    <p:sldId id="381" r:id="rId16"/>
    <p:sldId id="384" r:id="rId17"/>
    <p:sldId id="393" r:id="rId18"/>
    <p:sldId id="392" r:id="rId19"/>
    <p:sldId id="382" r:id="rId20"/>
    <p:sldId id="360" r:id="rId21"/>
    <p:sldId id="383" r:id="rId22"/>
    <p:sldId id="387" r:id="rId23"/>
    <p:sldId id="388" r:id="rId24"/>
    <p:sldId id="361" r:id="rId25"/>
    <p:sldId id="366" r:id="rId26"/>
    <p:sldId id="365" r:id="rId27"/>
    <p:sldId id="394" r:id="rId28"/>
    <p:sldId id="373" r:id="rId29"/>
    <p:sldId id="395" r:id="rId30"/>
    <p:sldId id="399" r:id="rId31"/>
    <p:sldId id="398" r:id="rId32"/>
    <p:sldId id="372" r:id="rId33"/>
    <p:sldId id="396" r:id="rId34"/>
    <p:sldId id="371" r:id="rId35"/>
    <p:sldId id="397" r:id="rId36"/>
    <p:sldId id="340" r:id="rId37"/>
    <p:sldId id="318" r:id="rId3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06" autoAdjust="0"/>
    <p:restoredTop sz="83705" autoAdjust="0"/>
  </p:normalViewPr>
  <p:slideViewPr>
    <p:cSldViewPr snapToGrid="0">
      <p:cViewPr varScale="1">
        <p:scale>
          <a:sx n="96" d="100"/>
          <a:sy n="96" d="100"/>
        </p:scale>
        <p:origin x="8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gif>
</file>

<file path=ppt/media/image49.png>
</file>

<file path=ppt/media/image5.png>
</file>

<file path=ppt/media/image50.png>
</file>

<file path=ppt/media/image51.png>
</file>

<file path=ppt/media/image52.jpg>
</file>

<file path=ppt/media/image53.png>
</file>

<file path=ppt/media/image54.png>
</file>

<file path=ppt/media/image55.png>
</file>

<file path=ppt/media/image56.sv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BF306-9528-46AE-9DD1-D556234069E0}" type="datetimeFigureOut">
              <a:rPr lang="ru-RU" smtClean="0"/>
              <a:t>24.12.2021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A089F-0DE9-4236-B645-BCBC1BB795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0811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Справа вверху – анимация</a:t>
            </a:r>
            <a:r>
              <a:rPr lang="en-US" dirty="0"/>
              <a:t>; </a:t>
            </a:r>
            <a:r>
              <a:rPr lang="ru-RU" dirty="0"/>
              <a:t>она видна при </a:t>
            </a:r>
            <a:r>
              <a:rPr lang="ru-RU"/>
              <a:t>запуске презентации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A089F-0DE9-4236-B645-BCBC1BB7951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7507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Теперь, раз мы можем запускать политику в окружении, чтобы собрать набор траекторий, то есть возможность вычислить градиент политики и сделать обновление параметров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A089F-0DE9-4236-B645-BCBC1BB7951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1999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Теперь, раз мы можем запускать политику в окружении, чтобы собрать набор траекторий, то есть возможность вычислить градиент политики и сделать обновление параметров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A089F-0DE9-4236-B645-BCBC1BB7951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5853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Крома</a:t>
            </a:r>
            <a:r>
              <a:rPr lang="ru-RU" dirty="0"/>
              <a:t> </a:t>
            </a:r>
            <a:r>
              <a:rPr lang="en-US" dirty="0"/>
              <a:t>discounted rewards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A089F-0DE9-4236-B645-BCBC1BB79518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985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Адаптивный </a:t>
            </a:r>
            <a:r>
              <a:rPr lang="en-US" dirty="0"/>
              <a:t>baseline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A089F-0DE9-4236-B645-BCBC1BB79518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1950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Оценивается не оптимальное действие, а награда, которую можно получить за каждое действие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A089F-0DE9-4236-B645-BCBC1BB79518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670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Принципиальное отличие </a:t>
            </a:r>
            <a:r>
              <a:rPr lang="en-US" dirty="0"/>
              <a:t>model-based </a:t>
            </a:r>
            <a:r>
              <a:rPr lang="ru-RU" dirty="0"/>
              <a:t>алгоритмов в том, что они планируют, а </a:t>
            </a:r>
            <a:r>
              <a:rPr lang="en-US" dirty="0"/>
              <a:t>model-free – </a:t>
            </a:r>
            <a:r>
              <a:rPr lang="ru-RU" dirty="0"/>
              <a:t>исследуют. Пример </a:t>
            </a:r>
            <a:r>
              <a:rPr lang="en-US" dirty="0"/>
              <a:t>model-based </a:t>
            </a:r>
            <a:r>
              <a:rPr lang="ru-RU" dirty="0"/>
              <a:t>алгоритма – </a:t>
            </a:r>
            <a:r>
              <a:rPr lang="en-US" dirty="0"/>
              <a:t>Monte-Carlo Tree Search</a:t>
            </a:r>
            <a:r>
              <a:rPr lang="ru-RU" dirty="0"/>
              <a:t>, смысл которого в прохождении по всем вариантам и выборе в качестве итогового того варианта, по которому чаще всего были переходы</a:t>
            </a:r>
          </a:p>
          <a:p>
            <a:r>
              <a:rPr lang="ru-RU" dirty="0"/>
              <a:t>Известны вероятности или нет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A089F-0DE9-4236-B645-BCBC1BB79518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3591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John The Ripper – </a:t>
            </a:r>
            <a:r>
              <a:rPr lang="ru-RU" dirty="0"/>
              <a:t>пароли по слабым </a:t>
            </a:r>
            <a:r>
              <a:rPr lang="ru-RU" dirty="0" err="1"/>
              <a:t>хешам</a:t>
            </a:r>
            <a:endParaRPr lang="en-US" dirty="0"/>
          </a:p>
          <a:p>
            <a:r>
              <a:rPr lang="en-US" dirty="0" err="1"/>
              <a:t>Nikto</a:t>
            </a:r>
            <a:r>
              <a:rPr lang="en-US" dirty="0"/>
              <a:t> </a:t>
            </a:r>
            <a:r>
              <a:rPr lang="ru-RU" dirty="0"/>
              <a:t>– веб-сервисы (в т.ч. – слабые файлы)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A089F-0DE9-4236-B645-BCBC1BB79518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35091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A089F-0DE9-4236-B645-BCBC1BB79518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5681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8BA21-A51B-4511-A3F7-B707063C957F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807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EA989-442A-4E9D-8058-86888928DEA1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0055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AF307-58B6-4428-BFC1-554222D57CD3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770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9ABA5-425B-4B2F-9FA7-818938C06475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6904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0D06A-C40C-4AAD-9C0F-1E5F4FB44F8E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451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CE68F-F707-43B3-9181-D647137ABA05}" type="datetime1">
              <a:rPr lang="ru-RU" smtClean="0"/>
              <a:t>24.12.2021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160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AEB5A-7ABF-45CD-970B-A2B2993E2E55}" type="datetime1">
              <a:rPr lang="ru-RU" smtClean="0"/>
              <a:t>24.12.2021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6788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3AE00-4DAA-4CF7-96B2-7A6511C27949}" type="datetime1">
              <a:rPr lang="ru-RU" smtClean="0"/>
              <a:t>24.12.2021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2138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BE301-1C0E-44D0-9EFB-50B369153D1A}" type="datetime1">
              <a:rPr lang="ru-RU" smtClean="0"/>
              <a:t>24.12.2021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6388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D9867-34E9-44D4-9CE2-397C82AEF995}" type="datetime1">
              <a:rPr lang="ru-RU" smtClean="0"/>
              <a:t>24.12.2021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769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1C81D-0322-455E-BF07-1C6EDE411F7E}" type="datetime1">
              <a:rPr lang="ru-RU" smtClean="0"/>
              <a:t>24.12.2021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49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7DEC9-FBDB-4DEF-8246-BD1F6A49D235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759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5.gif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hyperlink" Target="https://spinningup.openai.com/en/latest/spinningup/rl_intro2.html#a-taxonomy-of-rl-algorithms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g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3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jpg"/><Relationship Id="rId10" Type="http://schemas.openxmlformats.org/officeDocument/2006/relationships/image" Target="../media/image57.png"/><Relationship Id="rId4" Type="http://schemas.openxmlformats.org/officeDocument/2006/relationships/image" Target="../media/image51.png"/><Relationship Id="rId9" Type="http://schemas.openxmlformats.org/officeDocument/2006/relationships/image" Target="../media/image56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github.com/13o-bbr-bbq/machine_learning_security/tree/master/DeepExploit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00338" cy="6858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952051" y="1858063"/>
            <a:ext cx="8191949" cy="345228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Обучение с подкреплением для информационной безопасности</a:t>
            </a:r>
            <a:endParaRPr lang="ru-RU" altLang="ru-RU" sz="5400" b="1" cap="all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B04525-F42B-0A4F-A843-6E85C99DDA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0" t="27061" r="44625" b="33918"/>
          <a:stretch/>
        </p:blipFill>
        <p:spPr>
          <a:xfrm>
            <a:off x="1037230" y="467642"/>
            <a:ext cx="2016631" cy="1070243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7BE7A8F-A1C7-4C7A-98EC-41508716A246}"/>
              </a:ext>
            </a:extLst>
          </p:cNvPr>
          <p:cNvSpPr/>
          <p:nvPr/>
        </p:nvSpPr>
        <p:spPr>
          <a:xfrm>
            <a:off x="952051" y="5467028"/>
            <a:ext cx="2924583" cy="92333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Фамилия Имя Отчество</a:t>
            </a:r>
          </a:p>
          <a:p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должность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контакты</a:t>
            </a:r>
          </a:p>
        </p:txBody>
      </p:sp>
    </p:spTree>
    <p:extLst>
      <p:ext uri="{BB962C8B-B14F-4D97-AF65-F5344CB8AC3E}">
        <p14:creationId xmlns:p14="http://schemas.microsoft.com/office/powerpoint/2010/main" val="2579923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Функции значения (</a:t>
            </a:r>
            <a:r>
              <a:rPr lang="en-US" dirty="0"/>
              <a:t>Value Functions)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ru-RU" dirty="0"/>
                  <a:t>Ожидаемая </a:t>
                </a:r>
                <a:r>
                  <a:rPr lang="ru-RU" b="1" dirty="0">
                    <a:solidFill>
                      <a:srgbClr val="FF0000"/>
                    </a:solidFill>
                  </a:rPr>
                  <a:t>сумма будущих наград </a:t>
                </a:r>
                <a:r>
                  <a:rPr lang="ru-RU" dirty="0"/>
                  <a:t>из текущего </a:t>
                </a:r>
                <a:r>
                  <a:rPr lang="ru-RU" b="1" dirty="0">
                    <a:solidFill>
                      <a:srgbClr val="FF0000"/>
                    </a:solidFill>
                  </a:rPr>
                  <a:t>состояния</a:t>
                </a:r>
                <a:r>
                  <a:rPr lang="ru-RU" dirty="0"/>
                  <a:t> в соответствии с заданной </a:t>
                </a:r>
                <a:r>
                  <a:rPr lang="ru-RU" b="1" dirty="0">
                    <a:solidFill>
                      <a:srgbClr val="FF0000"/>
                    </a:solidFill>
                  </a:rPr>
                  <a:t>политикой</a:t>
                </a:r>
              </a:p>
              <a:p>
                <a:r>
                  <a:rPr lang="ru-RU" dirty="0"/>
                  <a:t>Зависимая от </a:t>
                </a:r>
                <a:r>
                  <a:rPr lang="en-US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</a:rPr>
                  <a:t>(</a:t>
                </a:r>
                <a:r>
                  <a:rPr lang="ru-RU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</a:rPr>
                  <a:t>оптимальной</a:t>
                </a:r>
                <a:r>
                  <a:rPr lang="en-US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</a:rPr>
                  <a:t>)</a:t>
                </a:r>
                <a:r>
                  <a:rPr lang="en-US" dirty="0"/>
                  <a:t> </a:t>
                </a:r>
                <a:r>
                  <a:rPr lang="ru-RU" dirty="0"/>
                  <a:t>политики функция значения</a:t>
                </a:r>
                <a:endParaRPr lang="ru-RU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3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3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𝑚𝑎𝑥</m:t>
                            </m:r>
                          </m:e>
                          <m:sub>
                            <m:r>
                              <a:rPr lang="ru-RU" b="0" i="1" smtClean="0">
                                <a:solidFill>
                                  <a:schemeClr val="accent3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п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accent3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~п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US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</a:rPr>
                  <a:t>)</a:t>
                </a:r>
                <a:endParaRPr lang="ru-RU" dirty="0"/>
              </a:p>
              <a:p>
                <a:r>
                  <a:rPr lang="ru-RU" dirty="0"/>
                  <a:t>Зависимая от</a:t>
                </a:r>
                <a:r>
                  <a:rPr lang="en-US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</a:rPr>
                  <a:t> (</a:t>
                </a:r>
                <a:r>
                  <a:rPr lang="ru-RU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</a:rPr>
                  <a:t>оптимальной</a:t>
                </a:r>
                <a:r>
                  <a:rPr lang="en-US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</a:rPr>
                  <a:t>)</a:t>
                </a:r>
                <a:r>
                  <a:rPr lang="ru-RU" dirty="0"/>
                  <a:t> политики и первого действия функция значения</a:t>
                </a:r>
              </a:p>
              <a:p>
                <a:pPr lvl="1"/>
                <a:r>
                  <a:rPr lang="en-US" dirty="0"/>
                  <a:t>Q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chemeClr val="accent3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accent3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𝑚𝑎𝑥</m:t>
                            </m:r>
                          </m:e>
                          <m:sub>
                            <m:r>
                              <a:rPr lang="ru-RU" i="1">
                                <a:solidFill>
                                  <a:schemeClr val="accent3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п</m:t>
                            </m:r>
                          </m:sub>
                        </m:sSub>
                        <m:r>
                          <a:rPr lang="en-US" i="1">
                            <a:solidFill>
                              <a:schemeClr val="accent3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~п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n-US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𝟎</m:t>
                            </m:r>
                          </m:sub>
                        </m:sSub>
                        <m:r>
                          <a:rPr lang="en-US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</m:d>
                  </m:oMath>
                </a14:m>
                <a:r>
                  <a:rPr lang="en-US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</a:rPr>
                  <a:t>)</a:t>
                </a:r>
                <a:endParaRPr lang="ru-RU" dirty="0"/>
              </a:p>
              <a:p>
                <a:r>
                  <a:rPr lang="ru-RU" dirty="0"/>
                  <a:t>Оптимальное </a:t>
                </a:r>
                <a:r>
                  <a:rPr lang="ru-RU" b="1" dirty="0">
                    <a:solidFill>
                      <a:srgbClr val="FF0000"/>
                    </a:solidFill>
                  </a:rPr>
                  <a:t>действие</a:t>
                </a:r>
                <a:r>
                  <a:rPr lang="ru-RU" dirty="0"/>
                  <a:t> из заданного состояния</a:t>
                </a:r>
                <a:endParaRPr lang="ru-RU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𝑚𝑎𝑥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e>
                    </m:func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endParaRPr lang="ru-RU" dirty="0"/>
              </a:p>
              <a:p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10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397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Policy Gradients</a:t>
            </a:r>
            <a:r>
              <a:rPr lang="ru-RU" dirty="0"/>
              <a:t>: общая идея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1825625"/>
                <a:ext cx="12191999" cy="489585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ru-RU" dirty="0">
                    <a:ea typeface="Cambria Math" panose="02040503050406030204" pitchFamily="18" charset="0"/>
                  </a:rPr>
                  <a:t>Функция политики – </a:t>
                </a:r>
                <a:r>
                  <a:rPr lang="ru-RU" b="1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действие</a:t>
                </a:r>
                <a:r>
                  <a:rPr lang="ru-RU" dirty="0">
                    <a:ea typeface="Cambria Math" panose="02040503050406030204" pitchFamily="18" charset="0"/>
                  </a:rPr>
                  <a:t> в зависимости от</a:t>
                </a:r>
                <a:br>
                  <a:rPr lang="en-US" dirty="0">
                    <a:ea typeface="Cambria Math" panose="02040503050406030204" pitchFamily="18" charset="0"/>
                  </a:rPr>
                </a:br>
                <a:r>
                  <a:rPr lang="ru-RU" b="1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состояния</a:t>
                </a:r>
                <a:r>
                  <a:rPr lang="ru-RU" dirty="0">
                    <a:ea typeface="Cambria Math" panose="02040503050406030204" pitchFamily="18" charset="0"/>
                  </a:rPr>
                  <a:t> и </a:t>
                </a:r>
                <a:r>
                  <a:rPr lang="ru-RU" b="1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параметров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ru-RU" dirty="0">
                    <a:ea typeface="Cambria Math" panose="02040503050406030204" pitchFamily="18" charset="0"/>
                  </a:rPr>
                  <a:t>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ru-RU" dirty="0">
                    <a:ea typeface="Cambria Math" panose="02040503050406030204" pitchFamily="18" charset="0"/>
                  </a:rPr>
                  <a:t>Ожидаемый </a:t>
                </a:r>
                <a:r>
                  <a:rPr lang="ru-RU" b="1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возврат</a:t>
                </a:r>
                <a:r>
                  <a:rPr lang="ru-RU" dirty="0">
                    <a:ea typeface="Cambria Math" panose="02040503050406030204" pitchFamily="18" charset="0"/>
                  </a:rPr>
                  <a:t> награды </a:t>
                </a:r>
                <a:r>
                  <a:rPr lang="ru-RU" b="1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от среды</a:t>
                </a:r>
                <a:r>
                  <a:rPr lang="ru-RU" dirty="0">
                    <a:ea typeface="Cambria Math" panose="02040503050406030204" pitchFamily="18" charset="0"/>
                  </a:rPr>
                  <a:t>, который политика максимизирует: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e>
                    </m:d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</m:e>
                    </m:d>
                  </m:oMath>
                </a14:m>
                <a:endParaRPr lang="ru-RU" b="0" dirty="0">
                  <a:ea typeface="Cambria Math" panose="02040503050406030204" pitchFamily="18" charset="0"/>
                </a:endParaRPr>
              </a:p>
              <a:p>
                <a:r>
                  <a:rPr lang="ru-RU" dirty="0">
                    <a:ea typeface="Cambria Math" panose="02040503050406030204" pitchFamily="18" charset="0"/>
                  </a:rPr>
                  <a:t>На каждом шаге политика </a:t>
                </a:r>
                <a:r>
                  <a:rPr lang="ru-RU" b="1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изменяется</a:t>
                </a:r>
                <a:r>
                  <a:rPr lang="ru-RU" dirty="0">
                    <a:ea typeface="Cambria Math" panose="02040503050406030204" pitchFamily="18" charset="0"/>
                  </a:rPr>
                  <a:t> из-за предыдущей награды: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e>
                      <m:sub>
                        <m:sSub>
                          <m:sSubPr>
                            <m:ctrlPr>
                              <a:rPr lang="ru-RU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ru-RU" dirty="0">
                    <a:ea typeface="Cambria Math" panose="02040503050406030204" pitchFamily="18" charset="0"/>
                  </a:rPr>
                  <a:t>Как посчитать </a:t>
                </a:r>
                <a:r>
                  <a:rPr lang="ru-RU" b="1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градиент</a:t>
                </a:r>
                <a:r>
                  <a:rPr lang="ru-RU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e>
                      <m:sub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>
                    <a:ea typeface="Cambria Math" panose="02040503050406030204" pitchFamily="18" charset="0"/>
                  </a:rPr>
                  <a:t>?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:r>
                  <a:rPr lang="ru-RU" dirty="0">
                    <a:ea typeface="Cambria Math" panose="02040503050406030204" pitchFamily="18" charset="0"/>
                  </a:rPr>
                  <a:t>Раскроем выражение – умножим </a:t>
                </a:r>
                <a:r>
                  <a:rPr lang="ru-RU" b="1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траектории</a:t>
                </a:r>
                <a:r>
                  <a:rPr lang="ru-RU" dirty="0">
                    <a:ea typeface="Cambria Math" panose="02040503050406030204" pitchFamily="18" charset="0"/>
                  </a:rPr>
                  <a:t> на </a:t>
                </a:r>
                <a:r>
                  <a:rPr lang="ru-RU" b="1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награды</a:t>
                </a:r>
                <a:r>
                  <a:rPr lang="ru-RU" dirty="0">
                    <a:ea typeface="Cambria Math" panose="02040503050406030204" pitchFamily="18" charset="0"/>
                  </a:rPr>
                  <a:t> за них: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r>
                      <a:rPr lang="en-US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endParaRPr lang="ru-RU" dirty="0"/>
              </a:p>
              <a:p>
                <a:r>
                  <a:rPr lang="ru-RU" dirty="0"/>
                  <a:t>В этом выражении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dirty="0"/>
                  <a:t>- это вероятность прохождения траектории с заданными параметрами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endParaRPr lang="ru-RU" dirty="0"/>
              </a:p>
              <a:p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825625"/>
                <a:ext cx="12191999" cy="4895850"/>
              </a:xfrm>
              <a:blipFill>
                <a:blip r:embed="rId3"/>
                <a:stretch>
                  <a:fillRect l="-750" t="-2488" r="-13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11</a:t>
            </a:fld>
            <a:endParaRPr lang="ru-RU" dirty="0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53B155B-3ADB-4BAC-AD02-08A5F4C1B8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6814" y="0"/>
            <a:ext cx="3235186" cy="21567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633D01B-B947-4CC8-BAEA-19E12D520165}"/>
                  </a:ext>
                </a:extLst>
              </p:cNvPr>
              <p:cNvSpPr/>
              <p:nvPr/>
            </p:nvSpPr>
            <p:spPr>
              <a:xfrm>
                <a:off x="9193771" y="2155516"/>
                <a:ext cx="2998228" cy="6819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ru-RU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0,5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+2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′=</m:t>
                      </m:r>
                    </m:oMath>
                    <m:oMath xmlns:m="http://schemas.openxmlformats.org/officeDocument/2006/math"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d>
                            <m:d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0,5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∗3∗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0633D01B-B947-4CC8-BAEA-19E12D5201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3771" y="2155516"/>
                <a:ext cx="2998228" cy="68198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1331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Gradients</a:t>
            </a:r>
            <a:r>
              <a:rPr lang="ru-RU" dirty="0"/>
              <a:t>: немного математики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825625"/>
                <a:ext cx="11582400" cy="4895850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ru-RU" dirty="0"/>
                  <a:t>Вероятность прохождения траектории с заданными параметрами</a:t>
                </a:r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∏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b="0" i="1" smtClean="0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b="0" dirty="0"/>
              </a:p>
              <a:p>
                <a:r>
                  <a:rPr lang="ru-RU" b="1" dirty="0">
                    <a:solidFill>
                      <a:srgbClr val="FF0000"/>
                    </a:solidFill>
                  </a:rPr>
                  <a:t>Логарифмированная</a:t>
                </a:r>
                <a:r>
                  <a:rPr lang="ru-RU" dirty="0"/>
                  <a:t> вероятность прохождения траектории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п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ru-RU" dirty="0"/>
                  <a:t>Трюк с логарифмической производной, поскольку т.к.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den>
                    </m:f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∇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ru-RU" dirty="0"/>
                  <a:t>, то: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𝑙𝑜𝑔𝑃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ru-RU" b="0" dirty="0">
                  <a:ea typeface="Cambria Math" panose="02040503050406030204" pitchFamily="18" charset="0"/>
                </a:endParaRPr>
              </a:p>
              <a:p>
                <a:r>
                  <a:rPr lang="ru-RU" b="1" dirty="0">
                    <a:solidFill>
                      <a:srgbClr val="FF0000"/>
                    </a:solidFill>
                  </a:rPr>
                  <a:t>Градиент</a:t>
                </a:r>
                <a:r>
                  <a:rPr lang="ru-RU" dirty="0"/>
                  <a:t> логарифмированной вероятности прохождения траектории: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func>
                      <m:func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func>
                      <m:func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п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pPr lvl="1"/>
                <a:r>
                  <a:rPr lang="ru-RU" dirty="0"/>
                  <a:t>Градиенты функций, связанных с окружением, </a:t>
                </a:r>
                <a:r>
                  <a:rPr lang="ru-RU" b="1" dirty="0">
                    <a:solidFill>
                      <a:srgbClr val="FF0000"/>
                    </a:solidFill>
                  </a:rPr>
                  <a:t>равны 0</a:t>
                </a:r>
                <a:r>
                  <a:rPr lang="ru-RU" dirty="0"/>
                  <a:t>, т.к. они не зависят от параметров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ru-RU" dirty="0">
                    <a:ea typeface="Cambria Math" panose="02040503050406030204" pitchFamily="18" charset="0"/>
                  </a:rPr>
                  <a:t>. Поэтому: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smtClean="0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func>
                      <m:funcPr>
                        <m:ctrlP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chemeClr val="bg2">
                                    <a:lumMod val="9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bg2">
                                    <a:lumMod val="9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bg2">
                                    <a:lumMod val="9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bg2">
                                    <a:lumMod val="9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i="1">
                                    <a:solidFill>
                                      <a:schemeClr val="bg2">
                                        <a:lumMod val="9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solidFill>
                                      <a:schemeClr val="bg2">
                                        <a:lumMod val="9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chemeClr val="bg2">
                                        <a:lumMod val="9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func>
                          <m:funcPr>
                            <m:ctrlPr>
                              <a:rPr lang="en-US" i="1" smtClean="0">
                                <a:solidFill>
                                  <a:schemeClr val="bg2">
                                    <a:lumMod val="9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>
                                    <a:solidFill>
                                      <a:schemeClr val="bg2">
                                        <a:lumMod val="9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solidFill>
                                      <a:schemeClr val="bg2">
                                        <a:lumMod val="9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chemeClr val="bg2">
                                        <a:lumMod val="9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solidFill>
                                  <a:schemeClr val="bg2">
                                    <a:lumMod val="9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i="1">
                                <a:solidFill>
                                  <a:schemeClr val="bg2">
                                    <a:lumMod val="9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i="1">
                                    <a:solidFill>
                                      <a:schemeClr val="bg2">
                                        <a:lumMod val="9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i="1">
                                    <a:solidFill>
                                      <a:schemeClr val="bg2">
                                        <a:lumMod val="9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ru-RU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bg2">
                                            <a:lumMod val="9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п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ru-RU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ru-RU" dirty="0">
                    <a:ea typeface="Cambria Math" panose="02040503050406030204" pitchFamily="18" charset="0"/>
                  </a:rPr>
                  <a:t>В итоге: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п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e>
                    </m:nary>
                  </m:oMath>
                </a14:m>
                <a:r>
                  <a:rPr lang="ru-RU" dirty="0">
                    <a:ea typeface="Cambria Math" panose="02040503050406030204" pitchFamily="18" charset="0"/>
                  </a:rPr>
                  <a:t> - запомним это</a:t>
                </a:r>
              </a:p>
              <a:p>
                <a:endParaRPr lang="ru-RU" dirty="0"/>
              </a:p>
              <a:p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825625"/>
                <a:ext cx="11582400" cy="4895850"/>
              </a:xfrm>
              <a:blipFill>
                <a:blip r:embed="rId2"/>
                <a:stretch>
                  <a:fillRect l="-789" t="-4726" b="-1256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12</a:t>
            </a:fld>
            <a:endParaRPr lang="ru-RU" dirty="0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442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9F567-0CD3-47A2-BDE7-A70E3BCD2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Gradients</a:t>
            </a:r>
            <a:r>
              <a:rPr lang="ru-RU" dirty="0"/>
              <a:t>: в поисках градиента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BE9B520-0A32-4209-913D-31C60985CC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6267" y="1371600"/>
                <a:ext cx="11853333" cy="5349875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ru-RU" dirty="0">
                    <a:ea typeface="Cambria Math" panose="02040503050406030204" pitchFamily="18" charset="0"/>
                  </a:rPr>
                  <a:t>Напоминание: ищем градиент политики</a:t>
                </a:r>
                <a:endParaRPr lang="ru-RU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ru-RU" dirty="0"/>
              </a:p>
              <a:p>
                <a:r>
                  <a:rPr lang="ru-RU" dirty="0">
                    <a:ea typeface="Cambria Math" panose="02040503050406030204" pitchFamily="18" charset="0"/>
                  </a:rPr>
                  <a:t>На предыдущем слайде доказано:</a:t>
                </a:r>
                <a:endParaRPr lang="ru-RU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п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ru-RU" dirty="0">
                  <a:ea typeface="Cambria Math" panose="02040503050406030204" pitchFamily="18" charset="0"/>
                </a:endParaRPr>
              </a:p>
              <a:p>
                <a:r>
                  <a:rPr lang="ru-RU" dirty="0">
                    <a:ea typeface="Cambria Math" panose="02040503050406030204" pitchFamily="18" charset="0"/>
                  </a:rPr>
                  <a:t>Подставим: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  <m:e>
                            <m:func>
                              <m:funcPr>
                                <m:ctrlP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∇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a:rPr lang="en-US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п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ru-RU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ru-RU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ru-RU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nary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ru-RU" dirty="0"/>
              </a:p>
              <a:p>
                <a:r>
                  <a:rPr lang="ru-RU" dirty="0"/>
                  <a:t>Это ожидание – значит, его можно оценить по </a:t>
                </a:r>
                <a:r>
                  <a:rPr lang="ru-RU" b="1" dirty="0">
                    <a:solidFill>
                      <a:srgbClr val="FF0000"/>
                    </a:solidFill>
                  </a:rPr>
                  <a:t>выборочному среднему</a:t>
                </a:r>
                <a:r>
                  <a:rPr lang="ru-RU" dirty="0"/>
                  <a:t>.</a:t>
                </a:r>
                <a:endParaRPr lang="en-US" dirty="0"/>
              </a:p>
              <a:p>
                <a:r>
                  <a:rPr lang="ru-RU" dirty="0"/>
                  <a:t>Набор сыгранных по политике траекторий: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{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}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=1,   … 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</m:oMath>
                </a14:m>
                <a:endParaRPr lang="ru-RU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𝑻</m:t>
                        </m:r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𝑫</m:t>
                        </m:r>
                      </m:sub>
                      <m:sup/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  <m:e>
                            <m:func>
                              <m:func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∇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a:rPr lang="en-US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п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ru-RU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ru-RU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ru-RU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func>
                          </m:e>
                        </m:nary>
                      </m:e>
                    </m:nary>
                  </m:oMath>
                </a14:m>
                <a:endParaRPr lang="ru-RU" dirty="0"/>
              </a:p>
              <a:p>
                <a:r>
                  <a:rPr lang="ru-RU" dirty="0"/>
                  <a:t>Возвращаясь к обновлению параметров политики (обучению):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sub>
                      <m:sup/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  <m:e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∇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  <m:t>п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ru-RU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ru-RU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func>
                          </m:e>
                        </m:nary>
                      </m:e>
                    </m:nary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BE9B520-0A32-4209-913D-31C60985CC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6267" y="1371600"/>
                <a:ext cx="11853333" cy="5349875"/>
              </a:xfrm>
              <a:blipFill>
                <a:blip r:embed="rId3"/>
                <a:stretch>
                  <a:fillRect l="-823" t="-227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C7A541-D0C8-4487-99C3-A89DCAA9E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13</a:t>
            </a:fld>
            <a:endParaRPr lang="ru-RU" dirty="0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CB1D3E3B-60AD-40CF-8D8B-6DF1E81A823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317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9F567-0CD3-47A2-BDE7-A70E3BCD2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Gradients</a:t>
            </a:r>
            <a:r>
              <a:rPr lang="ru-RU" dirty="0"/>
              <a:t>: </a:t>
            </a:r>
            <a:r>
              <a:rPr lang="en-US" dirty="0"/>
              <a:t>Reward-to-Go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BE9B520-0A32-4209-913D-31C60985CC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6267" y="1371600"/>
                <a:ext cx="11853333" cy="5349875"/>
              </a:xfrm>
            </p:spPr>
            <p:txBody>
              <a:bodyPr>
                <a:normAutofit/>
              </a:bodyPr>
              <a:lstStyle/>
              <a:p>
                <a:r>
                  <a:rPr lang="ru-RU" dirty="0"/>
                  <a:t>Градиент политики рассчитывается по </a:t>
                </a:r>
                <a:r>
                  <a:rPr lang="ru-RU" b="1" dirty="0">
                    <a:solidFill>
                      <a:srgbClr val="FF0000"/>
                    </a:solidFill>
                  </a:rPr>
                  <a:t>одной</a:t>
                </a:r>
                <a:r>
                  <a:rPr lang="ru-RU" dirty="0"/>
                  <a:t> награде на траекторию: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п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e>
                    </m:nary>
                  </m:oMath>
                </a14:m>
                <a:endParaRPr lang="ru-RU" dirty="0"/>
              </a:p>
              <a:p>
                <a:r>
                  <a:rPr lang="ru-RU" dirty="0"/>
                  <a:t>Если есть возможность рассчитывать награду за</a:t>
                </a:r>
                <a:r>
                  <a:rPr lang="ru-RU" b="1" dirty="0">
                    <a:solidFill>
                      <a:srgbClr val="FF0000"/>
                    </a:solidFill>
                  </a:rPr>
                  <a:t> каждый шаг </a:t>
                </a:r>
                <a:r>
                  <a:rPr lang="en-US" i="1" dirty="0"/>
                  <a:t>t</a:t>
                </a:r>
                <a:r>
                  <a:rPr lang="ru-RU" dirty="0"/>
                  <a:t>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𝑅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ru-RU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п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  <m:nary>
                              <m:naryPr>
                                <m:chr m:val="∑"/>
                                <m:ctrlPr>
                                  <a:rPr lang="en-US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  <m:e>
                                <m: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nary>
                          </m:e>
                        </m:func>
                      </m:e>
                    </m:nary>
                    <m:r>
                      <a:rPr lang="en-US" b="0" i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ru-RU" dirty="0">
                  <a:ea typeface="Cambria Math" panose="02040503050406030204" pitchFamily="18" charset="0"/>
                </a:endParaRPr>
              </a:p>
              <a:p>
                <a:r>
                  <a:rPr lang="ru-RU" dirty="0">
                    <a:ea typeface="Cambria Math" panose="02040503050406030204" pitchFamily="18" charset="0"/>
                  </a:rPr>
                  <a:t>Зачем это нужно? Уменьшение требуемого количества траекторий, т.к. меньше шума (одно действие проще исследовать, чем набор)</a:t>
                </a:r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BE9B520-0A32-4209-913D-31C60985CC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6267" y="1371600"/>
                <a:ext cx="11853333" cy="5349875"/>
              </a:xfrm>
              <a:blipFill>
                <a:blip r:embed="rId3"/>
                <a:stretch>
                  <a:fillRect l="-926" t="-318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C7A541-D0C8-4487-99C3-A89DCAA9E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14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CB1D3E3B-60AD-40CF-8D8B-6DF1E81A823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D4740C-53DF-4528-A8B2-DE1F4471C0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547" y="4600575"/>
            <a:ext cx="4924425" cy="17716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DC7B984-F794-4D15-9783-8DF8519665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6097" y="5095875"/>
            <a:ext cx="4257675" cy="619125"/>
          </a:xfrm>
          <a:prstGeom prst="rect">
            <a:avLst/>
          </a:prstGeom>
        </p:spPr>
      </p:pic>
      <p:sp>
        <p:nvSpPr>
          <p:cNvPr id="8" name="Стрелка: вправо 7">
            <a:extLst>
              <a:ext uri="{FF2B5EF4-FFF2-40B4-BE49-F238E27FC236}">
                <a16:creationId xmlns:a16="http://schemas.microsoft.com/office/drawing/2014/main" id="{42F32BB0-85CA-4DC7-86DE-6A9CDCA7B7AC}"/>
              </a:ext>
            </a:extLst>
          </p:cNvPr>
          <p:cNvSpPr/>
          <p:nvPr/>
        </p:nvSpPr>
        <p:spPr>
          <a:xfrm>
            <a:off x="5518578" y="5257800"/>
            <a:ext cx="1154844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907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Gradients</a:t>
            </a:r>
            <a:r>
              <a:rPr lang="ru-RU" dirty="0"/>
              <a:t>:</a:t>
            </a:r>
            <a:r>
              <a:rPr lang="en-US" dirty="0"/>
              <a:t> baseline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/>
              <a:lstStyle/>
              <a:p>
                <a:r>
                  <a:rPr lang="ru-RU" dirty="0"/>
                  <a:t>Лемма «</a:t>
                </a:r>
                <a:r>
                  <a:rPr lang="en-US" dirty="0"/>
                  <a:t>EGLP</a:t>
                </a:r>
                <a:r>
                  <a:rPr lang="ru-RU" dirty="0"/>
                  <a:t>»</a:t>
                </a:r>
                <a:r>
                  <a:rPr lang="en-US" dirty="0"/>
                  <a:t> - </a:t>
                </a:r>
                <a:r>
                  <a:rPr lang="ru-RU" dirty="0"/>
                  <a:t>«</a:t>
                </a:r>
                <a:r>
                  <a:rPr lang="en-US" dirty="0"/>
                  <a:t>Expected Grad-Log-Prob Lemma</a:t>
                </a:r>
                <a:r>
                  <a:rPr lang="ru-RU" dirty="0"/>
                  <a:t>»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lvl="1"/>
                <a:r>
                  <a:rPr lang="ru-RU" dirty="0"/>
                  <a:t>Смысл: ожидание градиента по случайным данным равно 0</a:t>
                </a:r>
              </a:p>
              <a:p>
                <a:r>
                  <a:rPr lang="ru-RU" dirty="0"/>
                  <a:t>Следствие леммы – возможность </a:t>
                </a:r>
                <a:r>
                  <a:rPr lang="ru-RU" b="1" dirty="0">
                    <a:solidFill>
                      <a:srgbClr val="FF0000"/>
                    </a:solidFill>
                  </a:rPr>
                  <a:t>вычесть</a:t>
                </a:r>
                <a:r>
                  <a:rPr lang="ru-RU" dirty="0"/>
                  <a:t> из градиента политики «</a:t>
                </a:r>
                <a:r>
                  <a:rPr lang="ru-RU" b="1" dirty="0">
                    <a:solidFill>
                      <a:srgbClr val="FF0000"/>
                    </a:solidFill>
                  </a:rPr>
                  <a:t>базовый счёт</a:t>
                </a:r>
                <a:r>
                  <a:rPr lang="ru-RU" dirty="0"/>
                  <a:t>», зависящий только от состояния, который считается достигнутым изначально и уже недостаточно хорош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nary>
                      <m:naryPr>
                        <m:chr m:val="∑"/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func>
                          <m:func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п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ru-RU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nary>
                              <m:naryPr>
                                <m:chr m:val="∑"/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  <m:e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nary>
                          </m:e>
                        </m:func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))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nary>
                  </m:oMath>
                </a14:m>
                <a:endParaRPr lang="ru-RU" dirty="0"/>
              </a:p>
              <a:p>
                <a:pPr lvl="1"/>
                <a:r>
                  <a:rPr lang="ru-RU" dirty="0"/>
                  <a:t>В качестве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>
                    <a:solidFill>
                      <a:schemeClr val="tx1"/>
                    </a:solidFill>
                  </a:rPr>
                  <a:t> </a:t>
                </a:r>
                <a:r>
                  <a:rPr lang="ru-RU" dirty="0"/>
                  <a:t>обычно используется </a:t>
                </a:r>
                <a:r>
                  <a:rPr lang="ru-RU" b="1" dirty="0">
                    <a:solidFill>
                      <a:srgbClr val="FF0000"/>
                    </a:solidFill>
                  </a:rPr>
                  <a:t>функция значения</a:t>
                </a:r>
                <a:r>
                  <a:rPr lang="en-US" b="1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3"/>
                <a:stretch>
                  <a:fillRect l="-1043" t="-2241" r="-4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15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701177-3450-48A9-BBF1-DBA820FDC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5770" y="5226050"/>
            <a:ext cx="4581525" cy="149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677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C65C3AF-C567-4930-8A9F-940D468B1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072" y="4495800"/>
            <a:ext cx="6715125" cy="23622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217" y="365125"/>
            <a:ext cx="9660836" cy="1325563"/>
          </a:xfrm>
        </p:spPr>
        <p:txBody>
          <a:bodyPr/>
          <a:lstStyle/>
          <a:p>
            <a:r>
              <a:rPr lang="en-US" dirty="0"/>
              <a:t>Policy Gradients</a:t>
            </a:r>
            <a:r>
              <a:rPr lang="ru-RU" dirty="0"/>
              <a:t>: хватит математики,</a:t>
            </a:r>
            <a:br>
              <a:rPr lang="en-US" dirty="0"/>
            </a:br>
            <a:r>
              <a:rPr lang="ru-RU" dirty="0"/>
              <a:t>как это работает?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8138" y="1557268"/>
                <a:ext cx="10830339" cy="4351338"/>
              </a:xfrm>
            </p:spPr>
            <p:txBody>
              <a:bodyPr/>
              <a:lstStyle/>
              <a:p>
                <a:r>
                  <a:rPr lang="ru-RU" dirty="0"/>
                  <a:t>Инициализировать параметры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ru-RU" dirty="0"/>
                  <a:t> политики, функцию значения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ru-RU" dirty="0"/>
                  <a:t> </a:t>
                </a:r>
                <a:endParaRPr lang="en-US" dirty="0"/>
              </a:p>
              <a:p>
                <a:r>
                  <a:rPr lang="ru-RU" dirty="0"/>
                  <a:t>В цикле:</a:t>
                </a:r>
              </a:p>
              <a:p>
                <a:pPr lvl="1"/>
                <a:r>
                  <a:rPr lang="ru-RU" dirty="0"/>
                  <a:t>Действуя по политике, создать набор траекторий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{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ru-RU" dirty="0"/>
              </a:p>
              <a:p>
                <a:pPr lvl="1"/>
                <a:r>
                  <a:rPr lang="ru-RU" dirty="0"/>
                  <a:t>Вычислить награды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endParaRPr lang="ru-RU" dirty="0"/>
              </a:p>
              <a:p>
                <a:pPr lvl="1"/>
                <a:r>
                  <a:rPr lang="ru-RU" dirty="0"/>
                  <a:t>Вычислить градиент политики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ru-RU" dirty="0"/>
              </a:p>
              <a:p>
                <a:pPr lvl="1"/>
                <a:r>
                  <a:rPr lang="ru-RU" dirty="0"/>
                  <a:t>Обновить параметры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ru-RU" dirty="0"/>
                  <a:t> политики в соответствии с градиентом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ru-RU" dirty="0"/>
              </a:p>
              <a:p>
                <a:pPr lvl="1"/>
                <a:r>
                  <a:rPr lang="ru-RU" dirty="0"/>
                  <a:t>Обновить функцию значения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dirty="0"/>
                  <a:t> по полученным наградам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endParaRPr lang="ru-RU" dirty="0"/>
              </a:p>
              <a:p>
                <a:pPr marL="457200" lvl="1" indent="0">
                  <a:buNone/>
                </a:pPr>
                <a:endParaRPr lang="ru-RU" dirty="0"/>
              </a:p>
              <a:p>
                <a:pPr lvl="1"/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8138" y="1557268"/>
                <a:ext cx="10830339" cy="4351338"/>
              </a:xfrm>
              <a:blipFill>
                <a:blip r:embed="rId3"/>
                <a:stretch>
                  <a:fillRect l="-1013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16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730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217" y="365125"/>
            <a:ext cx="9660836" cy="1325563"/>
          </a:xfrm>
        </p:spPr>
        <p:txBody>
          <a:bodyPr/>
          <a:lstStyle/>
          <a:p>
            <a:r>
              <a:rPr lang="en-US" dirty="0"/>
              <a:t>Policy Gradients</a:t>
            </a:r>
            <a:r>
              <a:rPr lang="ru-RU" dirty="0"/>
              <a:t>: </a:t>
            </a:r>
            <a:r>
              <a:rPr lang="en-US" dirty="0"/>
              <a:t>actor-critic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138" y="1557268"/>
            <a:ext cx="10830339" cy="4351338"/>
          </a:xfrm>
        </p:spPr>
        <p:txBody>
          <a:bodyPr/>
          <a:lstStyle/>
          <a:p>
            <a:r>
              <a:rPr lang="ru-RU" dirty="0"/>
              <a:t>Идея: один агент учится </a:t>
            </a:r>
            <a:r>
              <a:rPr lang="ru-RU" b="1" dirty="0">
                <a:solidFill>
                  <a:srgbClr val="FF0000"/>
                </a:solidFill>
              </a:rPr>
              <a:t>получать награды</a:t>
            </a:r>
            <a:r>
              <a:rPr lang="ru-RU" dirty="0"/>
              <a:t>, второй – предсказывать, </a:t>
            </a:r>
            <a:r>
              <a:rPr lang="ru-RU" b="1" dirty="0">
                <a:solidFill>
                  <a:srgbClr val="FF0000"/>
                </a:solidFill>
              </a:rPr>
              <a:t>какую награду </a:t>
            </a:r>
            <a:r>
              <a:rPr lang="ru-RU" dirty="0"/>
              <a:t>можно получить </a:t>
            </a:r>
            <a:r>
              <a:rPr lang="ru-RU" b="1" dirty="0">
                <a:solidFill>
                  <a:srgbClr val="FF0000"/>
                </a:solidFill>
              </a:rPr>
              <a:t>из текущего состояния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ru-RU" dirty="0"/>
              <a:t>Реализация: дополнительный выход сети, который предсказывает возможную награду из целевого состояния. Предсказанное значение вычитается из получаемой награды.</a:t>
            </a:r>
            <a:endParaRPr lang="en-US" dirty="0"/>
          </a:p>
          <a:p>
            <a:pPr marL="457200" lvl="1" indent="0">
              <a:buNone/>
            </a:pPr>
            <a:endParaRPr lang="ru-RU" dirty="0"/>
          </a:p>
          <a:p>
            <a:pPr lvl="1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17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3540931-9245-43CB-B536-AF12623C9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987" y="3648834"/>
            <a:ext cx="7058025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2706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7747CD-AED0-44B5-A89F-22BBC88E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 по </a:t>
            </a:r>
            <a:r>
              <a:rPr lang="en-US" dirty="0"/>
              <a:t>Policy Gradients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1706F3-4D60-4241-98F9-A7A7ECE4E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78" y="1825625"/>
            <a:ext cx="11618844" cy="4351338"/>
          </a:xfrm>
        </p:spPr>
        <p:txBody>
          <a:bodyPr/>
          <a:lstStyle/>
          <a:p>
            <a:pPr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ru-RU" dirty="0"/>
              <a:t>Награда зависит от величины достижения. Большая награда сильнее поощряет действия, которые к ней привели</a:t>
            </a:r>
          </a:p>
          <a:p>
            <a:pPr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ru-RU" dirty="0"/>
              <a:t>Может работать с </a:t>
            </a:r>
            <a:r>
              <a:rPr lang="ru-RU" b="1" dirty="0">
                <a:solidFill>
                  <a:srgbClr val="FF0000"/>
                </a:solidFill>
              </a:rPr>
              <a:t>непрерывными</a:t>
            </a:r>
            <a:r>
              <a:rPr lang="ru-RU" dirty="0"/>
              <a:t> действиями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ru-RU" dirty="0"/>
              <a:t>Надо </a:t>
            </a:r>
            <a:r>
              <a:rPr lang="ru-RU" b="1" dirty="0">
                <a:solidFill>
                  <a:srgbClr val="FF0000"/>
                </a:solidFill>
              </a:rPr>
              <a:t>переигрывать</a:t>
            </a:r>
            <a:r>
              <a:rPr lang="ru-RU" dirty="0"/>
              <a:t> траектории каждый раз, когда политика обновляется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ru-RU" dirty="0"/>
              <a:t>Надо </a:t>
            </a:r>
            <a:r>
              <a:rPr lang="ru-RU" b="1" dirty="0">
                <a:solidFill>
                  <a:srgbClr val="FF0000"/>
                </a:solidFill>
              </a:rPr>
              <a:t>ждать </a:t>
            </a:r>
            <a:r>
              <a:rPr lang="ru-RU" dirty="0"/>
              <a:t>окончания эпизода, чтобы посчитать награду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F7B67DA-F102-4FAC-939D-09EA11A14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18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3E85AEB1-6627-489F-9365-711A5A4FD97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9266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Q-learning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671313" cy="4351338"/>
              </a:xfrm>
            </p:spPr>
            <p:txBody>
              <a:bodyPr/>
              <a:lstStyle/>
              <a:p>
                <a:r>
                  <a:rPr lang="ru-RU" dirty="0"/>
                  <a:t>Проблема </a:t>
                </a:r>
                <a:r>
                  <a:rPr lang="en-US" dirty="0"/>
                  <a:t>Policy Gradients </a:t>
                </a:r>
                <a:r>
                  <a:rPr lang="ru-RU" dirty="0"/>
                  <a:t>– нужно после каждого обновления политики </a:t>
                </a:r>
                <a:r>
                  <a:rPr lang="ru-RU" b="1" dirty="0">
                    <a:solidFill>
                      <a:srgbClr val="FF0000"/>
                    </a:solidFill>
                  </a:rPr>
                  <a:t>заново проигрывать </a:t>
                </a:r>
                <a:r>
                  <a:rPr lang="ru-RU" dirty="0"/>
                  <a:t>эпизоды (генерировать траектории)</a:t>
                </a:r>
              </a:p>
              <a:p>
                <a:r>
                  <a:rPr lang="ru-RU" dirty="0"/>
                  <a:t>Решение – использование метода, который может использовать «</a:t>
                </a:r>
                <a:r>
                  <a:rPr lang="ru-RU" b="1" dirty="0">
                    <a:solidFill>
                      <a:srgbClr val="FF0000"/>
                    </a:solidFill>
                  </a:rPr>
                  <a:t>исторические</a:t>
                </a:r>
                <a:r>
                  <a:rPr lang="ru-RU" dirty="0"/>
                  <a:t>» траектории</a:t>
                </a:r>
              </a:p>
              <a:p>
                <a:r>
                  <a:rPr lang="en-US" dirty="0"/>
                  <a:t>Q-</a:t>
                </a:r>
                <a:r>
                  <a:rPr lang="ru-RU" dirty="0"/>
                  <a:t>функция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ru-RU" dirty="0"/>
                  <a:t> оценивает ожидаемую </a:t>
                </a:r>
                <a:r>
                  <a:rPr lang="ru-RU" b="1" dirty="0">
                    <a:solidFill>
                      <a:srgbClr val="FF0000"/>
                    </a:solidFill>
                  </a:rPr>
                  <a:t>награду всех</a:t>
                </a:r>
                <a:r>
                  <a:rPr lang="ru-RU" dirty="0"/>
                  <a:t> будущих </a:t>
                </a:r>
                <a:r>
                  <a:rPr lang="ru-RU" b="1" dirty="0">
                    <a:solidFill>
                      <a:srgbClr val="FF0000"/>
                    </a:solidFill>
                  </a:rPr>
                  <a:t>шагов</a:t>
                </a:r>
                <a:r>
                  <a:rPr lang="ru-RU" dirty="0"/>
                  <a:t> из текущего состояния при действиях по политике</a:t>
                </a:r>
                <a:endParaRPr lang="en-US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671313" cy="4351338"/>
              </a:xfrm>
              <a:blipFill>
                <a:blip r:embed="rId3"/>
                <a:stretch>
                  <a:fillRect l="-971" t="-2241" r="-62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19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C41003C-B9E5-4D1A-904E-ADFDF432E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8356" y="5059043"/>
            <a:ext cx="4767469" cy="166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0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9D1625-647F-45A9-AB51-783901126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Программа модуля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517EF3-F0AB-4CA9-9685-F39A8C9E7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RL </a:t>
            </a:r>
            <a:r>
              <a:rPr lang="ru-RU" dirty="0"/>
              <a:t>в ИИ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RL: </a:t>
            </a:r>
            <a:r>
              <a:rPr lang="ru-RU" dirty="0"/>
              <a:t>термины и определения</a:t>
            </a:r>
          </a:p>
          <a:p>
            <a:pPr lvl="1"/>
            <a:r>
              <a:rPr lang="ru-RU" dirty="0"/>
              <a:t>Базовые методы </a:t>
            </a:r>
            <a:r>
              <a:rPr lang="en-US" dirty="0"/>
              <a:t>RL: Policy Gradients</a:t>
            </a:r>
            <a:r>
              <a:rPr lang="ru-RU" dirty="0"/>
              <a:t>, </a:t>
            </a:r>
            <a:r>
              <a:rPr lang="en-US" dirty="0"/>
              <a:t>Deep Q-learning</a:t>
            </a:r>
            <a:endParaRPr lang="ru-RU" dirty="0"/>
          </a:p>
          <a:p>
            <a:pPr lvl="1"/>
            <a:r>
              <a:rPr lang="ru-RU" dirty="0"/>
              <a:t>Классификация методов </a:t>
            </a:r>
            <a:r>
              <a:rPr lang="en-US" dirty="0"/>
              <a:t>RL</a:t>
            </a:r>
            <a:endParaRPr lang="ru-RU" dirty="0"/>
          </a:p>
          <a:p>
            <a:r>
              <a:rPr lang="ru-RU" dirty="0"/>
              <a:t>Примеры применения </a:t>
            </a:r>
            <a:r>
              <a:rPr lang="en-US" dirty="0"/>
              <a:t>RL </a:t>
            </a:r>
            <a:r>
              <a:rPr lang="ru-RU" dirty="0"/>
              <a:t>в ИБ:</a:t>
            </a:r>
          </a:p>
          <a:p>
            <a:pPr lvl="1"/>
            <a:r>
              <a:rPr lang="ru-RU" dirty="0"/>
              <a:t>Противодействие радиопомехам при передаче информации</a:t>
            </a:r>
          </a:p>
          <a:p>
            <a:pPr lvl="1"/>
            <a:r>
              <a:rPr lang="ru-RU" dirty="0"/>
              <a:t>Мобильные периферийные вычисления</a:t>
            </a:r>
            <a:endParaRPr lang="en-US" dirty="0"/>
          </a:p>
          <a:p>
            <a:pPr lvl="1"/>
            <a:r>
              <a:rPr lang="ru-RU" dirty="0"/>
              <a:t>Поиск безопасного пути передачи информации</a:t>
            </a:r>
            <a:endParaRPr lang="en-US" dirty="0"/>
          </a:p>
          <a:p>
            <a:pPr lvl="1"/>
            <a:r>
              <a:rPr lang="ru-RU" dirty="0"/>
              <a:t>Распределение задач между работниками</a:t>
            </a:r>
          </a:p>
          <a:p>
            <a:pPr lvl="1"/>
            <a:r>
              <a:rPr lang="ru-RU" dirty="0"/>
              <a:t>Автоматизированное тестирование на проникновение</a:t>
            </a:r>
          </a:p>
        </p:txBody>
      </p:sp>
      <p:pic>
        <p:nvPicPr>
          <p:cNvPr id="4" name="Объект 1">
            <a:extLst>
              <a:ext uri="{FF2B5EF4-FFF2-40B4-BE49-F238E27FC236}">
                <a16:creationId xmlns:a16="http://schemas.microsoft.com/office/drawing/2014/main" id="{DD1703EE-3E4E-45F0-AEF9-8EB156A5A4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1FB19A0-3217-472C-9218-0E4AB390B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82821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70745E-EFBF-4411-963E-1EA354B2C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Уравнение Беллмана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EE03FC7-7CB6-48FE-BE58-7EEEFF86E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7066" y="1847849"/>
                <a:ext cx="11717867" cy="4645025"/>
              </a:xfrm>
            </p:spPr>
            <p:txBody>
              <a:bodyPr>
                <a:normAutofit/>
              </a:bodyPr>
              <a:lstStyle/>
              <a:p>
                <a:r>
                  <a:rPr lang="ru-RU" b="1" dirty="0">
                    <a:solidFill>
                      <a:srgbClr val="FF0000"/>
                    </a:solidFill>
                  </a:rPr>
                  <a:t>Ожидаемая</a:t>
                </a:r>
                <a:r>
                  <a:rPr lang="ru-RU" dirty="0"/>
                  <a:t> награда состояния равна </a:t>
                </a:r>
                <a:r>
                  <a:rPr lang="ru-RU" b="1" dirty="0">
                    <a:solidFill>
                      <a:srgbClr val="FF0000"/>
                    </a:solidFill>
                  </a:rPr>
                  <a:t>сумме</a:t>
                </a:r>
                <a:r>
                  <a:rPr lang="ru-RU" dirty="0"/>
                  <a:t> награды за </a:t>
                </a:r>
                <a:r>
                  <a:rPr lang="ru-RU" b="1" dirty="0">
                    <a:solidFill>
                      <a:srgbClr val="FF0000"/>
                    </a:solidFill>
                  </a:rPr>
                  <a:t>выбранное</a:t>
                </a:r>
                <a:r>
                  <a:rPr lang="ru-RU" dirty="0"/>
                  <a:t> действие и функции </a:t>
                </a:r>
                <a:r>
                  <a:rPr lang="ru-RU" b="1" dirty="0">
                    <a:solidFill>
                      <a:srgbClr val="FF0000"/>
                    </a:solidFill>
                  </a:rPr>
                  <a:t>значения</a:t>
                </a:r>
                <a:r>
                  <a:rPr lang="ru-RU" dirty="0"/>
                  <a:t> из </a:t>
                </a:r>
                <a:r>
                  <a:rPr lang="ru-RU" b="1" dirty="0">
                    <a:solidFill>
                      <a:srgbClr val="FF0000"/>
                    </a:solidFill>
                  </a:rPr>
                  <a:t>следующего</a:t>
                </a:r>
                <a:r>
                  <a:rPr lang="ru-RU" dirty="0"/>
                  <a:t> состояния</a:t>
                </a:r>
                <a:endParaRPr lang="ru-RU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п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~п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sSup>
                              <m:sSup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~</m:t>
                            </m:r>
                            <m:r>
                              <a:rPr lang="ru-RU" b="0" i="1" smtClean="0">
                                <a:latin typeface="Cambria Math" panose="02040503050406030204" pitchFamily="18" charset="0"/>
                              </a:rPr>
                              <m:t>п(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ru-RU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п</m:t>
                            </m:r>
                          </m:sub>
                        </m:sSub>
                        <m: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ru-RU" dirty="0">
                  <a:solidFill>
                    <a:schemeClr val="accent3">
                      <a:lumMod val="40000"/>
                      <a:lumOff val="60000"/>
                    </a:schemeClr>
                  </a:solidFill>
                </a:endParaRPr>
              </a:p>
              <a:p>
                <a:r>
                  <a:rPr lang="ru-RU" dirty="0"/>
                  <a:t>В случае заданного следующего действия: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п(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~</m:t>
                            </m:r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  <m:d>
                              <m:d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ru-RU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п</m:t>
                            </m:r>
                          </m:sub>
                        </m:sSub>
                        <m:r>
                          <a:rPr lang="ru-R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ru-RU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ru-RU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ru-R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US" dirty="0"/>
              </a:p>
              <a:p>
                <a:pPr marL="457200" lvl="1" indent="0">
                  <a:buNone/>
                </a:pPr>
                <a:endParaRPr lang="ru-RU" dirty="0"/>
              </a:p>
              <a:p>
                <a:r>
                  <a:rPr lang="ru-RU" dirty="0"/>
                  <a:t>Если политика оптимальная, то каждый раз действие будет оптимальным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𝑚𝑎𝑥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п(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𝑜𝑝𝑡𝑖𝑚</m:t>
                            </m:r>
                          </m:sub>
                        </m:sSub>
                        <m:r>
                          <a:rPr lang="ru-R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ru-RU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ru-R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ru-RU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п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п(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𝑚𝑎𝑥</m:t>
                                </m:r>
                              </m:e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~</m:t>
                                </m:r>
                                <m:r>
                                  <a:rPr lang="ru-RU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п</m:t>
                                </m:r>
                                <m:d>
                                  <m:dPr>
                                    <m:ctrlPr>
                                      <a:rPr lang="ru-RU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ru-RU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𝑜𝑝𝑡𝑖𝑚</m:t>
                            </m:r>
                          </m:sub>
                        </m:sSub>
                        <m:r>
                          <a:rPr lang="ru-R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ru-RU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ru-RU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ru-R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ru-RU" dirty="0"/>
              </a:p>
              <a:p>
                <a:endParaRPr lang="ru-RU" dirty="0"/>
              </a:p>
              <a:p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EE03FC7-7CB6-48FE-BE58-7EEEFF86E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7066" y="1847849"/>
                <a:ext cx="11717867" cy="4645025"/>
              </a:xfrm>
              <a:blipFill>
                <a:blip r:embed="rId2"/>
                <a:stretch>
                  <a:fillRect l="-937" t="-2100" r="-1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4F4C00A-9D44-4237-8B0F-7B2D8AB8E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20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F173403B-0754-4512-B476-63DFDA6870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07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5A26B4C-FB14-4850-8673-07AC69427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191" y="3579843"/>
            <a:ext cx="7437991" cy="305349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Q-learning</a:t>
            </a:r>
            <a:r>
              <a:rPr lang="ru-RU" dirty="0"/>
              <a:t>: идея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6956" y="1378364"/>
                <a:ext cx="11141765" cy="5114511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ru-RU" dirty="0"/>
                  <a:t>С помощью уравнения Беллмана </a:t>
                </a:r>
                <a:r>
                  <a:rPr lang="ru-RU" b="1" dirty="0">
                    <a:solidFill>
                      <a:srgbClr val="FF0000"/>
                    </a:solidFill>
                  </a:rPr>
                  <a:t>заглянем в будущее </a:t>
                </a:r>
                <a:r>
                  <a:rPr lang="ru-RU" dirty="0"/>
                  <a:t>и оценим вероятность награды из действий текущей версии </a:t>
                </a:r>
                <a:r>
                  <a:rPr lang="en-US" dirty="0"/>
                  <a:t>Q-</a:t>
                </a:r>
                <a:r>
                  <a:rPr lang="ru-RU" dirty="0"/>
                  <a:t>функции старой версией агента</a:t>
                </a:r>
              </a:p>
              <a:p>
                <a:r>
                  <a:rPr lang="ru-RU" dirty="0"/>
                  <a:t>Функция ошибки для обучения сети – это отличие уточнённой награды, рассчитанной агентом </a:t>
                </a:r>
                <a:r>
                  <a:rPr lang="ru-RU" b="1" dirty="0">
                    <a:solidFill>
                      <a:srgbClr val="FF0000"/>
                    </a:solidFill>
                  </a:rPr>
                  <a:t>предыдущей</a:t>
                </a:r>
                <a:r>
                  <a:rPr lang="ru-RU" dirty="0"/>
                  <a:t> версии по </a:t>
                </a:r>
                <a:r>
                  <a:rPr lang="ru-RU" b="1" dirty="0">
                    <a:solidFill>
                      <a:srgbClr val="FF0000"/>
                    </a:solidFill>
                  </a:rPr>
                  <a:t>следующему</a:t>
                </a:r>
                <a:r>
                  <a:rPr lang="ru-RU" dirty="0"/>
                  <a:t> шагу, от предсказания </a:t>
                </a:r>
                <a:r>
                  <a:rPr lang="ru-RU" b="1" dirty="0">
                    <a:solidFill>
                      <a:srgbClr val="FF0000"/>
                    </a:solidFill>
                  </a:rPr>
                  <a:t>новой</a:t>
                </a:r>
                <a:r>
                  <a:rPr lang="ru-RU" dirty="0"/>
                  <a:t> </a:t>
                </a:r>
                <a:r>
                  <a:rPr lang="en-US" dirty="0"/>
                  <a:t>Q-</a:t>
                </a:r>
                <a:r>
                  <a:rPr lang="ru-RU" dirty="0"/>
                  <a:t>функции по </a:t>
                </a:r>
                <a:r>
                  <a:rPr lang="ru-RU" b="1" dirty="0">
                    <a:solidFill>
                      <a:srgbClr val="FF0000"/>
                    </a:solidFill>
                  </a:rPr>
                  <a:t>текущему</a:t>
                </a:r>
                <a:r>
                  <a:rPr lang="ru-RU" dirty="0"/>
                  <a:t> шагу</a:t>
                </a: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𝑙𝑜𝑠𝑠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=−|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2−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1|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6956" y="1378364"/>
                <a:ext cx="11141765" cy="5114511"/>
              </a:xfrm>
              <a:blipFill>
                <a:blip r:embed="rId3"/>
                <a:stretch>
                  <a:fillRect l="-876" t="-238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21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8A68F664-81B4-4DC7-B8C6-360AA2180113}"/>
              </a:ext>
            </a:extLst>
          </p:cNvPr>
          <p:cNvSpPr/>
          <p:nvPr/>
        </p:nvSpPr>
        <p:spPr>
          <a:xfrm>
            <a:off x="5148469" y="6252474"/>
            <a:ext cx="2445026" cy="280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1256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993F64B-CC4A-4F74-BF08-1F2C5BCE9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725" y="2046539"/>
            <a:ext cx="4815717" cy="197697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Q-learning: </a:t>
            </a:r>
            <a:r>
              <a:rPr lang="ru-RU" dirty="0"/>
              <a:t>алгоритм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1559" y="1270000"/>
                <a:ext cx="11948884" cy="5299765"/>
              </a:xfrm>
            </p:spPr>
            <p:txBody>
              <a:bodyPr>
                <a:normAutofit/>
              </a:bodyPr>
              <a:lstStyle/>
              <a:p>
                <a:r>
                  <a:rPr lang="ru-RU" dirty="0"/>
                  <a:t>Записать в память </a:t>
                </a:r>
                <a:r>
                  <a:rPr lang="en-US" i="1" dirty="0"/>
                  <a:t>D </a:t>
                </a:r>
                <a:r>
                  <a:rPr lang="ru-RU" dirty="0"/>
                  <a:t>существующие траектории</a:t>
                </a:r>
              </a:p>
              <a:p>
                <a:r>
                  <a:rPr lang="ru-RU" dirty="0"/>
                  <a:t>Инициализировать функцию </a:t>
                </a:r>
                <a:r>
                  <a:rPr lang="en-US" i="1" dirty="0"/>
                  <a:t>Q</a:t>
                </a:r>
                <a:r>
                  <a:rPr lang="en-US" dirty="0"/>
                  <a:t> </a:t>
                </a:r>
                <a:r>
                  <a:rPr lang="ru-RU" dirty="0"/>
                  <a:t>случайными весами</a:t>
                </a:r>
              </a:p>
              <a:p>
                <a:r>
                  <a:rPr lang="ru-RU" dirty="0"/>
                  <a:t>Для каждой траектории:</a:t>
                </a:r>
              </a:p>
              <a:p>
                <a:pPr lvl="1"/>
                <a:r>
                  <a:rPr lang="ru-RU" dirty="0"/>
                  <a:t>Сформировать последовательность шагов</a:t>
                </a:r>
              </a:p>
              <a:p>
                <a:pPr lvl="1"/>
                <a:r>
                  <a:rPr lang="ru-RU" dirty="0"/>
                  <a:t>Для каждого шага траектории:</a:t>
                </a:r>
              </a:p>
              <a:p>
                <a:pPr lvl="2"/>
                <a:r>
                  <a:rPr lang="ru-RU" dirty="0"/>
                  <a:t>С заданной вероятностью выбрать:</a:t>
                </a:r>
              </a:p>
              <a:p>
                <a:pPr lvl="3"/>
                <a:r>
                  <a:rPr lang="ru-RU" b="1" dirty="0">
                    <a:solidFill>
                      <a:srgbClr val="FF0000"/>
                    </a:solidFill>
                  </a:rPr>
                  <a:t>случайное</a:t>
                </a:r>
                <a:r>
                  <a:rPr lang="ru-RU" dirty="0"/>
                  <a:t> действие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(для исследования)</a:t>
                </a:r>
              </a:p>
              <a:p>
                <a:pPr lvl="3"/>
                <a:r>
                  <a:rPr lang="ru-RU" dirty="0"/>
                  <a:t>или </a:t>
                </a:r>
                <a:r>
                  <a:rPr lang="ru-RU" b="1" dirty="0">
                    <a:solidFill>
                      <a:srgbClr val="FF0000"/>
                    </a:solidFill>
                  </a:rPr>
                  <a:t>выбрать</a:t>
                </a:r>
                <a:r>
                  <a:rPr lang="ru-RU" dirty="0"/>
                  <a:t> по </a:t>
                </a:r>
                <a:r>
                  <a:rPr lang="en-US" dirty="0"/>
                  <a:t>Q-</a:t>
                </a:r>
                <a:r>
                  <a:rPr lang="ru-RU" dirty="0"/>
                  <a:t>функции то, которое предполагает максимальную награду</a:t>
                </a:r>
              </a:p>
              <a:p>
                <a:pPr lvl="2"/>
                <a:r>
                  <a:rPr lang="ru-RU" dirty="0"/>
                  <a:t>Выполнить действие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ru-RU" dirty="0"/>
                  <a:t> и получить от среды </a:t>
                </a:r>
                <a:r>
                  <a:rPr lang="ru-RU" b="1" dirty="0">
                    <a:solidFill>
                      <a:srgbClr val="FF0000"/>
                    </a:solidFill>
                  </a:rPr>
                  <a:t>награду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𝑅𝑒𝑤𝑎𝑟𝑑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dirty="0"/>
                  <a:t>и </a:t>
                </a:r>
                <a:r>
                  <a:rPr lang="ru-RU" b="1" dirty="0">
                    <a:solidFill>
                      <a:srgbClr val="FF0000"/>
                    </a:solidFill>
                  </a:rPr>
                  <a:t>следующее состояние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dirty="0"/>
                  <a:t>, собрать набор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ru-RU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ru-RU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ru-RU" dirty="0"/>
                  <a:t>, сохранить его в память </a:t>
                </a:r>
                <a:r>
                  <a:rPr lang="en-US" i="1" dirty="0"/>
                  <a:t>D</a:t>
                </a:r>
                <a:endParaRPr lang="ru-RU" i="1" dirty="0"/>
              </a:p>
              <a:p>
                <a:pPr lvl="2"/>
                <a:r>
                  <a:rPr lang="ru-RU" dirty="0"/>
                  <a:t>Из </a:t>
                </a:r>
                <a:r>
                  <a:rPr lang="en-US" i="1" dirty="0"/>
                  <a:t>D</a:t>
                </a:r>
                <a:r>
                  <a:rPr lang="ru-RU" dirty="0"/>
                  <a:t> взять </a:t>
                </a:r>
                <a:r>
                  <a:rPr lang="ru-RU" dirty="0" err="1"/>
                  <a:t>батч</a:t>
                </a:r>
                <a:r>
                  <a:rPr lang="ru-RU" dirty="0"/>
                  <a:t> таких наборов – состояния, которые будут входными данными сети.</a:t>
                </a:r>
                <a:br>
                  <a:rPr lang="ru-RU" dirty="0"/>
                </a:br>
                <a:r>
                  <a:rPr lang="ru-RU" dirty="0"/>
                  <a:t>Вычисляем агентом </a:t>
                </a:r>
                <a:r>
                  <a:rPr lang="ru-RU" b="1" dirty="0">
                    <a:solidFill>
                      <a:srgbClr val="FF0000"/>
                    </a:solidFill>
                  </a:rPr>
                  <a:t>предыдущей версии</a:t>
                </a:r>
                <a:r>
                  <a:rPr lang="ru-RU" dirty="0"/>
                  <a:t> для </a:t>
                </a:r>
                <a:r>
                  <a:rPr lang="ru-RU" b="1" dirty="0">
                    <a:solidFill>
                      <a:srgbClr val="FF0000"/>
                    </a:solidFill>
                  </a:rPr>
                  <a:t>следующего состояния 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) </a:t>
                </a:r>
                <a:r>
                  <a:rPr lang="ru-RU" dirty="0"/>
                  <a:t>максимальную вероятную </a:t>
                </a:r>
                <a:r>
                  <a:rPr lang="ru-RU" b="1" dirty="0">
                    <a:solidFill>
                      <a:srgbClr val="FF0000"/>
                    </a:solidFill>
                  </a:rPr>
                  <a:t>награду</a:t>
                </a:r>
                <a:r>
                  <a:rPr lang="ru-RU" dirty="0"/>
                  <a:t> в будущем –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𝑅𝑒𝑤𝑎𝑟𝑑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ru-RU" dirty="0"/>
              </a:p>
              <a:p>
                <a:pPr lvl="2"/>
                <a:r>
                  <a:rPr lang="ru-RU" dirty="0"/>
                  <a:t>Делаем </a:t>
                </a:r>
                <a:r>
                  <a:rPr lang="ru-RU" b="1" dirty="0">
                    <a:solidFill>
                      <a:srgbClr val="FF0000"/>
                    </a:solidFill>
                  </a:rPr>
                  <a:t>обратный проход </a:t>
                </a:r>
                <a:r>
                  <a:rPr lang="ru-RU" dirty="0"/>
                  <a:t>с функцией потерь, определяемой как</a:t>
                </a:r>
                <a14:m>
                  <m:oMath xmlns:m="http://schemas.openxmlformats.org/officeDocument/2006/math">
                    <m:r>
                      <a:rPr lang="ru-RU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𝑙𝑜𝑠𝑠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=−|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𝑅𝑒𝑤𝑎𝑟𝑑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𝑅𝑒𝑤𝑎𝑟𝑑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1559" y="1270000"/>
                <a:ext cx="11948884" cy="5299765"/>
              </a:xfrm>
              <a:blipFill>
                <a:blip r:embed="rId3"/>
                <a:stretch>
                  <a:fillRect l="-918" t="-1839" r="-7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22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2F07EBC-B383-47E4-AD5E-0B9ACA348A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0" y="201966"/>
            <a:ext cx="1433284" cy="143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886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Q-learning vs Policy Gradients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774" y="1825625"/>
            <a:ext cx="5493026" cy="4351338"/>
          </a:xfrm>
        </p:spPr>
        <p:txBody>
          <a:bodyPr/>
          <a:lstStyle/>
          <a:p>
            <a:r>
              <a:rPr lang="en-US" dirty="0"/>
              <a:t>Policy Gradients:</a:t>
            </a:r>
          </a:p>
          <a:p>
            <a:pPr lvl="1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ru-RU" dirty="0"/>
              <a:t>Эффективнее </a:t>
            </a:r>
            <a:r>
              <a:rPr lang="ru-RU" b="1" dirty="0">
                <a:solidFill>
                  <a:srgbClr val="FF0000"/>
                </a:solidFill>
              </a:rPr>
              <a:t>исследуют</a:t>
            </a:r>
          </a:p>
          <a:p>
            <a:pPr lvl="1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ru-RU" b="1" dirty="0">
                <a:solidFill>
                  <a:srgbClr val="FF0000"/>
                </a:solidFill>
              </a:rPr>
              <a:t>Бесконечное</a:t>
            </a:r>
            <a:r>
              <a:rPr lang="ru-RU" dirty="0"/>
              <a:t> число состояний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ru-RU" dirty="0"/>
              <a:t>Необходимо генерировать </a:t>
            </a:r>
            <a:r>
              <a:rPr lang="ru-RU" b="1" dirty="0"/>
              <a:t>новые траектории</a:t>
            </a:r>
          </a:p>
          <a:p>
            <a:pPr lvl="1"/>
            <a:r>
              <a:rPr lang="ru-RU" dirty="0"/>
              <a:t>Принимают решение вероятностно</a:t>
            </a:r>
            <a:endParaRPr lang="en-US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E22F29F5-6BCD-4380-A6A0-5F02CF2D6D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Q-learning</a:t>
            </a:r>
            <a:r>
              <a:rPr lang="ru-RU" dirty="0"/>
              <a:t>:</a:t>
            </a:r>
          </a:p>
          <a:p>
            <a:pPr lvl="1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ru-RU" dirty="0"/>
              <a:t>Эффективнее </a:t>
            </a:r>
            <a:r>
              <a:rPr lang="ru-RU" b="1" dirty="0" err="1">
                <a:solidFill>
                  <a:srgbClr val="FF0000"/>
                </a:solidFill>
              </a:rPr>
              <a:t>сэмплируют</a:t>
            </a:r>
            <a:endParaRPr lang="ru-RU" b="1" dirty="0">
              <a:solidFill>
                <a:srgbClr val="FF0000"/>
              </a:solidFill>
            </a:endParaRP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ru-RU" dirty="0"/>
              <a:t>Конечное число действий (для классических методов)</a:t>
            </a:r>
          </a:p>
          <a:p>
            <a:pPr lvl="1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ru-RU" dirty="0"/>
              <a:t>Быстрее работают (могут использовать </a:t>
            </a:r>
            <a:r>
              <a:rPr lang="ru-RU" b="1" dirty="0">
                <a:solidFill>
                  <a:srgbClr val="FF0000"/>
                </a:solidFill>
              </a:rPr>
              <a:t>историю</a:t>
            </a:r>
            <a:r>
              <a:rPr lang="ru-RU" dirty="0"/>
              <a:t>)</a:t>
            </a:r>
          </a:p>
          <a:p>
            <a:pPr lvl="1"/>
            <a:r>
              <a:rPr lang="ru-RU" dirty="0"/>
              <a:t>Принимают решение по максимуму вероятной награды</a:t>
            </a:r>
            <a:endParaRPr lang="en-US" dirty="0"/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23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6413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Классификация алгоритмов </a:t>
            </a:r>
            <a:r>
              <a:rPr lang="en-US" dirty="0"/>
              <a:t>RL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24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116AE95-8974-4AAF-866C-B2EADCF8984A}"/>
              </a:ext>
            </a:extLst>
          </p:cNvPr>
          <p:cNvSpPr/>
          <p:nvPr/>
        </p:nvSpPr>
        <p:spPr>
          <a:xfrm>
            <a:off x="-79513" y="6567586"/>
            <a:ext cx="238539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spinningup.openai.com</a:t>
            </a:r>
            <a:endParaRPr lang="ru-RU" sz="14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888A272-38B4-4AB7-9CD5-BBD5DFE64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186" y="1363967"/>
            <a:ext cx="9767650" cy="502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25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158B64-BFB0-435C-8DA2-B2A5092BE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применения </a:t>
            </a:r>
            <a:r>
              <a:rPr lang="en-US" dirty="0"/>
              <a:t>RL </a:t>
            </a:r>
            <a:r>
              <a:rPr lang="ru-RU" dirty="0"/>
              <a:t>в ИБ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D8B4F9-6136-4C4B-B4C7-DB8916EB3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Противодействие </a:t>
            </a:r>
            <a:r>
              <a:rPr lang="ru-RU" b="1" dirty="0">
                <a:solidFill>
                  <a:srgbClr val="FF0000"/>
                </a:solidFill>
              </a:rPr>
              <a:t>радиопомехам</a:t>
            </a:r>
            <a:r>
              <a:rPr lang="ru-RU" dirty="0"/>
              <a:t> при передаче информации</a:t>
            </a:r>
          </a:p>
          <a:p>
            <a:r>
              <a:rPr lang="ru-RU" dirty="0"/>
              <a:t>Загрузка данных с использованием </a:t>
            </a:r>
            <a:r>
              <a:rPr lang="ru-RU" b="1" dirty="0">
                <a:solidFill>
                  <a:srgbClr val="FF0000"/>
                </a:solidFill>
              </a:rPr>
              <a:t>разделяемого хранилища</a:t>
            </a:r>
          </a:p>
          <a:p>
            <a:r>
              <a:rPr lang="ru-RU" dirty="0"/>
              <a:t>Поиск </a:t>
            </a:r>
            <a:r>
              <a:rPr lang="ru-RU" b="1" dirty="0">
                <a:solidFill>
                  <a:srgbClr val="FF0000"/>
                </a:solidFill>
              </a:rPr>
              <a:t>безопасного пути </a:t>
            </a:r>
            <a:r>
              <a:rPr lang="ru-RU" dirty="0"/>
              <a:t>передачи информации</a:t>
            </a:r>
            <a:endParaRPr lang="en-US" dirty="0"/>
          </a:p>
          <a:p>
            <a:r>
              <a:rPr lang="ru-RU" b="1" dirty="0">
                <a:solidFill>
                  <a:srgbClr val="FF0000"/>
                </a:solidFill>
              </a:rPr>
              <a:t>Распределение задач </a:t>
            </a:r>
            <a:r>
              <a:rPr lang="ru-RU" dirty="0"/>
              <a:t>между работниками</a:t>
            </a:r>
          </a:p>
          <a:p>
            <a:r>
              <a:rPr lang="ru-RU" dirty="0"/>
              <a:t>Автоматизированное тестирование на </a:t>
            </a:r>
            <a:r>
              <a:rPr lang="ru-RU" b="1" dirty="0">
                <a:solidFill>
                  <a:srgbClr val="FF0000"/>
                </a:solidFill>
              </a:rPr>
              <a:t>проникновение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8ADC82A-AA71-497C-BE69-87A85E87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25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9A1E358-C455-4A5C-A4F9-EEC90B4EB29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CE02652-95BD-4132-A5A3-EABB6F748094}"/>
              </a:ext>
            </a:extLst>
          </p:cNvPr>
          <p:cNvSpPr/>
          <p:nvPr/>
        </p:nvSpPr>
        <p:spPr>
          <a:xfrm>
            <a:off x="0" y="6396335"/>
            <a:ext cx="48337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Li, C., &amp; </a:t>
            </a:r>
            <a:r>
              <a:rPr lang="en-US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Qiu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M. (2019). Reinforcement Learning for Cyber-Physical Systems: with Cybersecurity Case Studies (1st ed.). </a:t>
            </a:r>
            <a:r>
              <a:rPr lang="ru-RU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Chapman</a:t>
            </a:r>
            <a:r>
              <a:rPr lang="ru-RU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ru-RU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Hall</a:t>
            </a:r>
            <a:r>
              <a:rPr lang="ru-RU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/CRC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747817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Противодействие радиопомехам при передаче информации: существующие методы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247783" cy="4351338"/>
          </a:xfrm>
        </p:spPr>
        <p:txBody>
          <a:bodyPr/>
          <a:lstStyle/>
          <a:p>
            <a:r>
              <a:rPr lang="ru-RU" dirty="0"/>
              <a:t>Устройства, работающие в нелицензируемых диапазонах, широко распространены (</a:t>
            </a:r>
            <a:r>
              <a:rPr lang="en-US" dirty="0"/>
              <a:t>Wi-Fi, Bluetooth, </a:t>
            </a:r>
            <a:r>
              <a:rPr lang="ru-RU" dirty="0"/>
              <a:t>рации, …)</a:t>
            </a:r>
          </a:p>
          <a:p>
            <a:r>
              <a:rPr lang="ru-RU" dirty="0"/>
              <a:t>Атака – </a:t>
            </a:r>
            <a:r>
              <a:rPr lang="ru-RU" b="1" dirty="0">
                <a:solidFill>
                  <a:srgbClr val="FF0000"/>
                </a:solidFill>
              </a:rPr>
              <a:t>зашумление</a:t>
            </a:r>
            <a:r>
              <a:rPr lang="ru-RU" dirty="0"/>
              <a:t> целевого канала (недоступность для слушателя)</a:t>
            </a:r>
          </a:p>
          <a:p>
            <a:r>
              <a:rPr lang="ru-RU" dirty="0"/>
              <a:t>Известные методы – отстройка частоты на </a:t>
            </a:r>
            <a:r>
              <a:rPr lang="ru-RU" b="1" dirty="0">
                <a:solidFill>
                  <a:srgbClr val="FF0000"/>
                </a:solidFill>
              </a:rPr>
              <a:t>детерминированный сдвиг</a:t>
            </a:r>
          </a:p>
          <a:p>
            <a:r>
              <a:rPr lang="ru-RU" dirty="0"/>
              <a:t>Недостатки:</a:t>
            </a:r>
          </a:p>
          <a:p>
            <a:pPr lvl="1"/>
            <a:r>
              <a:rPr lang="ru-RU" dirty="0"/>
              <a:t>Низкая эффективность</a:t>
            </a:r>
          </a:p>
          <a:p>
            <a:pPr lvl="1"/>
            <a:r>
              <a:rPr lang="ru-RU" dirty="0" err="1"/>
              <a:t>Неадаптивность</a:t>
            </a:r>
            <a:r>
              <a:rPr lang="ru-RU" dirty="0"/>
              <a:t> к действиям злоумышленника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26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3E7339E-CBDA-4098-8BFF-2F41F8DE9F5F}"/>
              </a:ext>
            </a:extLst>
          </p:cNvPr>
          <p:cNvSpPr/>
          <p:nvPr/>
        </p:nvSpPr>
        <p:spPr>
          <a:xfrm>
            <a:off x="0" y="6215746"/>
            <a:ext cx="45753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</a:rPr>
              <a:t>B. Wang, Y. Wu, K. J. R. Liu, and T. C. Clancy. An anti-jamming stochastic game for cognitive radio networks. IEEE Journal on Selected Areas in Communications, 29(4):877–889, 2011.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011010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Противодействие радиопомехам при передаче информации: применение </a:t>
            </a:r>
            <a:r>
              <a:rPr lang="en-US" dirty="0"/>
              <a:t>RL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64408"/>
            <a:ext cx="11100579" cy="4351338"/>
          </a:xfrm>
        </p:spPr>
        <p:txBody>
          <a:bodyPr>
            <a:normAutofit/>
          </a:bodyPr>
          <a:lstStyle/>
          <a:p>
            <a:r>
              <a:rPr lang="ru-RU" dirty="0"/>
              <a:t>На каждом шаге:</a:t>
            </a:r>
          </a:p>
          <a:p>
            <a:pPr lvl="1"/>
            <a:r>
              <a:rPr lang="ru-RU" dirty="0"/>
              <a:t>Переключение на </a:t>
            </a:r>
            <a:r>
              <a:rPr lang="ru-RU" b="1" dirty="0">
                <a:solidFill>
                  <a:srgbClr val="FF0000"/>
                </a:solidFill>
              </a:rPr>
              <a:t>выбранный ранее </a:t>
            </a:r>
            <a:r>
              <a:rPr lang="ru-RU" dirty="0"/>
              <a:t>канал</a:t>
            </a:r>
          </a:p>
          <a:p>
            <a:pPr lvl="1"/>
            <a:r>
              <a:rPr lang="ru-RU" dirty="0"/>
              <a:t>Сканирование каналов</a:t>
            </a:r>
          </a:p>
          <a:p>
            <a:pPr lvl="1"/>
            <a:r>
              <a:rPr lang="ru-RU" dirty="0"/>
              <a:t>Выбор канала для переключения на </a:t>
            </a:r>
            <a:r>
              <a:rPr lang="ru-RU" b="1" dirty="0">
                <a:solidFill>
                  <a:srgbClr val="FF0000"/>
                </a:solidFill>
              </a:rPr>
              <a:t>следующем</a:t>
            </a:r>
            <a:r>
              <a:rPr lang="ru-RU" dirty="0"/>
              <a:t> шаге</a:t>
            </a:r>
          </a:p>
          <a:p>
            <a:r>
              <a:rPr lang="ru-RU" dirty="0"/>
              <a:t>В терминологии </a:t>
            </a:r>
            <a:r>
              <a:rPr lang="en-US" dirty="0"/>
              <a:t>RL:</a:t>
            </a:r>
          </a:p>
          <a:p>
            <a:pPr lvl="1"/>
            <a:r>
              <a:rPr lang="ru-RU" dirty="0"/>
              <a:t>Состояние – свойства каждой полосы частот</a:t>
            </a:r>
          </a:p>
          <a:p>
            <a:pPr lvl="1"/>
            <a:r>
              <a:rPr lang="ru-RU" dirty="0"/>
              <a:t>Действие – выбор канала</a:t>
            </a:r>
          </a:p>
          <a:p>
            <a:pPr lvl="1"/>
            <a:r>
              <a:rPr lang="ru-RU" dirty="0"/>
              <a:t>Награда – выбранный канал чист/зашумлён</a:t>
            </a:r>
          </a:p>
          <a:p>
            <a:r>
              <a:rPr lang="ru-RU" dirty="0"/>
              <a:t>Зачем здесь </a:t>
            </a:r>
            <a:r>
              <a:rPr lang="en-US" dirty="0"/>
              <a:t>RL:</a:t>
            </a:r>
            <a:endParaRPr lang="ru-RU" dirty="0"/>
          </a:p>
          <a:p>
            <a:pPr lvl="1"/>
            <a:r>
              <a:rPr lang="ru-RU" dirty="0"/>
              <a:t>Изучение правил «игры» - адаптация к характеру действий злоумышленника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27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3D3D8FD-5250-4ADE-B045-18CDA1C51A28}"/>
              </a:ext>
            </a:extLst>
          </p:cNvPr>
          <p:cNvSpPr/>
          <p:nvPr/>
        </p:nvSpPr>
        <p:spPr>
          <a:xfrm>
            <a:off x="0" y="6215746"/>
            <a:ext cx="45753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</a:rPr>
              <a:t>B. Wang, Y. Wu, K. J. R. Liu, and T. C. Clancy. An anti-jamming stochastic game for cognitive radio networks. IEEE Journal on Selected Areas in Communications, 29(4):877–889, 2011.</a:t>
            </a:r>
            <a:endParaRPr lang="ru-RU" sz="12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5B64E87-3E5E-443F-A9B0-BE827299F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0174" y="1831292"/>
            <a:ext cx="3374562" cy="275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8699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09243" cy="1325563"/>
          </a:xfrm>
        </p:spPr>
        <p:txBody>
          <a:bodyPr>
            <a:normAutofit/>
          </a:bodyPr>
          <a:lstStyle/>
          <a:p>
            <a:r>
              <a:rPr lang="ru-RU" dirty="0"/>
              <a:t>Мобильные периферийные вычисления: существующие методы ИБ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Точки доступа операторов хранят некоторое количество </a:t>
            </a:r>
            <a:r>
              <a:rPr lang="ru-RU" b="1" dirty="0">
                <a:solidFill>
                  <a:srgbClr val="FF0000"/>
                </a:solidFill>
              </a:rPr>
              <a:t>кэшированных данных</a:t>
            </a:r>
            <a:r>
              <a:rPr lang="ru-RU" dirty="0"/>
              <a:t>, к которым обращаются мобильные устройства</a:t>
            </a:r>
          </a:p>
          <a:p>
            <a:r>
              <a:rPr lang="ru-RU" dirty="0"/>
              <a:t>Вероятные направления атак:</a:t>
            </a:r>
          </a:p>
          <a:p>
            <a:pPr lvl="1"/>
            <a:r>
              <a:rPr lang="ru-RU" dirty="0"/>
              <a:t>Атаки на </a:t>
            </a:r>
            <a:r>
              <a:rPr lang="ru-RU" b="1" dirty="0">
                <a:solidFill>
                  <a:srgbClr val="FF0000"/>
                </a:solidFill>
              </a:rPr>
              <a:t>доступность</a:t>
            </a:r>
            <a:r>
              <a:rPr lang="ru-RU" dirty="0"/>
              <a:t> точек доступа</a:t>
            </a:r>
          </a:p>
          <a:p>
            <a:pPr lvl="1"/>
            <a:r>
              <a:rPr lang="ru-RU" dirty="0"/>
              <a:t>Захват </a:t>
            </a:r>
            <a:r>
              <a:rPr lang="ru-RU" b="1" dirty="0">
                <a:solidFill>
                  <a:srgbClr val="FF0000"/>
                </a:solidFill>
              </a:rPr>
              <a:t>конфиденциальных</a:t>
            </a:r>
            <a:r>
              <a:rPr lang="ru-RU" dirty="0"/>
              <a:t> разделяемых данных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28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0F0AEE8-7201-4524-BB39-E4FED1033F66}"/>
              </a:ext>
            </a:extLst>
          </p:cNvPr>
          <p:cNvSpPr/>
          <p:nvPr/>
        </p:nvSpPr>
        <p:spPr>
          <a:xfrm>
            <a:off x="0" y="6396335"/>
            <a:ext cx="50523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/>
              <a:t>L. </a:t>
            </a:r>
            <a:r>
              <a:rPr lang="ru-RU" sz="1200" dirty="0" err="1"/>
              <a:t>Xiao</a:t>
            </a:r>
            <a:r>
              <a:rPr lang="ru-RU" sz="1200" dirty="0"/>
              <a:t>, X. </a:t>
            </a:r>
            <a:r>
              <a:rPr lang="ru-RU" sz="1200" dirty="0" err="1"/>
              <a:t>Wan</a:t>
            </a:r>
            <a:r>
              <a:rPr lang="ru-RU" sz="1200" dirty="0"/>
              <a:t>, C. </a:t>
            </a:r>
            <a:r>
              <a:rPr lang="ru-RU" sz="1200" dirty="0" err="1"/>
              <a:t>Dai</a:t>
            </a:r>
            <a:r>
              <a:rPr lang="ru-RU" sz="1200" dirty="0"/>
              <a:t>, X. </a:t>
            </a:r>
            <a:r>
              <a:rPr lang="ru-RU" sz="1200" dirty="0" err="1"/>
              <a:t>Du</a:t>
            </a:r>
            <a:r>
              <a:rPr lang="ru-RU" sz="1200" dirty="0"/>
              <a:t>, X. </a:t>
            </a:r>
            <a:r>
              <a:rPr lang="ru-RU" sz="1200" dirty="0" err="1"/>
              <a:t>Chen</a:t>
            </a:r>
            <a:r>
              <a:rPr lang="ru-RU" sz="1200" dirty="0"/>
              <a:t>, </a:t>
            </a:r>
            <a:r>
              <a:rPr lang="ru-RU" sz="1200" dirty="0" err="1"/>
              <a:t>and</a:t>
            </a:r>
            <a:r>
              <a:rPr lang="ru-RU" sz="1200" dirty="0"/>
              <a:t> M. </a:t>
            </a:r>
            <a:r>
              <a:rPr lang="ru-RU" sz="1200" dirty="0" err="1"/>
              <a:t>Guizani</a:t>
            </a:r>
            <a:r>
              <a:rPr lang="ru-RU" sz="1200" dirty="0"/>
              <a:t>. </a:t>
            </a:r>
            <a:r>
              <a:rPr lang="ru-RU" sz="1200" dirty="0" err="1"/>
              <a:t>Security</a:t>
            </a:r>
            <a:r>
              <a:rPr lang="ru-RU" sz="1200" dirty="0"/>
              <a:t> </a:t>
            </a:r>
            <a:r>
              <a:rPr lang="ru-RU" sz="1200" dirty="0" err="1"/>
              <a:t>in</a:t>
            </a:r>
            <a:r>
              <a:rPr lang="ru-RU" sz="1200" dirty="0"/>
              <a:t> </a:t>
            </a:r>
            <a:r>
              <a:rPr lang="ru-RU" sz="1200" dirty="0" err="1"/>
              <a:t>mobile</a:t>
            </a:r>
            <a:r>
              <a:rPr lang="ru-RU" sz="1200" dirty="0"/>
              <a:t> </a:t>
            </a:r>
            <a:r>
              <a:rPr lang="ru-RU" sz="1200" dirty="0" err="1"/>
              <a:t>edge</a:t>
            </a:r>
            <a:r>
              <a:rPr lang="ru-RU" sz="1200" dirty="0"/>
              <a:t> </a:t>
            </a:r>
            <a:r>
              <a:rPr lang="ru-RU" sz="1200" dirty="0" err="1"/>
              <a:t>caching</a:t>
            </a:r>
            <a:r>
              <a:rPr lang="ru-RU" sz="1200" dirty="0"/>
              <a:t> </a:t>
            </a:r>
            <a:r>
              <a:rPr lang="ru-RU" sz="1200" dirty="0" err="1"/>
              <a:t>with</a:t>
            </a:r>
            <a:r>
              <a:rPr lang="ru-RU" sz="1200" dirty="0"/>
              <a:t> </a:t>
            </a:r>
            <a:r>
              <a:rPr lang="ru-RU" sz="1200" dirty="0" err="1"/>
              <a:t>reinforcement</a:t>
            </a:r>
            <a:r>
              <a:rPr lang="ru-RU" sz="1200" dirty="0"/>
              <a:t> </a:t>
            </a:r>
            <a:r>
              <a:rPr lang="ru-RU" sz="1200" dirty="0" err="1"/>
              <a:t>learning</a:t>
            </a:r>
            <a:r>
              <a:rPr lang="ru-RU" sz="1200" dirty="0"/>
              <a:t>. </a:t>
            </a:r>
            <a:r>
              <a:rPr lang="ru-RU" sz="1200" dirty="0" err="1"/>
              <a:t>arXiv</a:t>
            </a:r>
            <a:r>
              <a:rPr lang="ru-RU" sz="1200" dirty="0"/>
              <a:t> </a:t>
            </a:r>
            <a:r>
              <a:rPr lang="ru-RU" sz="1200" dirty="0" err="1"/>
              <a:t>preprint</a:t>
            </a:r>
            <a:r>
              <a:rPr lang="ru-RU" sz="1200" dirty="0"/>
              <a:t> arXiv:1801.05915, 2018.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6B7E876-5599-4345-8925-DF2320927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498" y="4616890"/>
            <a:ext cx="2111541" cy="167453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15A92F5-B760-483B-9BCC-281FDDA686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812" y="4497534"/>
            <a:ext cx="1911575" cy="178911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B59FB8B-FD99-4211-A93E-3341017F8C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25" y="4522785"/>
            <a:ext cx="1911575" cy="1789115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03F58CF-A731-4FE5-91D2-BE95435E61E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8213" y="5259734"/>
            <a:ext cx="687881" cy="757734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7FCC9DE-CBB1-436E-B19F-326A30A3668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018" y="5415529"/>
            <a:ext cx="1070114" cy="601939"/>
          </a:xfrm>
          <a:prstGeom prst="rect">
            <a:avLst/>
          </a:prstGeom>
        </p:spPr>
      </p:pic>
      <p:sp>
        <p:nvSpPr>
          <p:cNvPr id="23" name="Знак умножения 22">
            <a:extLst>
              <a:ext uri="{FF2B5EF4-FFF2-40B4-BE49-F238E27FC236}">
                <a16:creationId xmlns:a16="http://schemas.microsoft.com/office/drawing/2014/main" id="{6E2279EA-DD97-4863-833F-352729DBAB3B}"/>
              </a:ext>
            </a:extLst>
          </p:cNvPr>
          <p:cNvSpPr/>
          <p:nvPr/>
        </p:nvSpPr>
        <p:spPr>
          <a:xfrm>
            <a:off x="3494739" y="4131574"/>
            <a:ext cx="1030385" cy="97063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Знак умножения 23">
            <a:extLst>
              <a:ext uri="{FF2B5EF4-FFF2-40B4-BE49-F238E27FC236}">
                <a16:creationId xmlns:a16="http://schemas.microsoft.com/office/drawing/2014/main" id="{9576EAEA-07BD-4A4F-8560-56C8EAA35D8B}"/>
              </a:ext>
            </a:extLst>
          </p:cNvPr>
          <p:cNvSpPr/>
          <p:nvPr/>
        </p:nvSpPr>
        <p:spPr>
          <a:xfrm>
            <a:off x="6205190" y="4131574"/>
            <a:ext cx="923227" cy="97063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Знак ''плюс'' 24">
            <a:extLst>
              <a:ext uri="{FF2B5EF4-FFF2-40B4-BE49-F238E27FC236}">
                <a16:creationId xmlns:a16="http://schemas.microsoft.com/office/drawing/2014/main" id="{D2D379C9-B6AA-4ED5-8AEE-711F506D74BA}"/>
              </a:ext>
            </a:extLst>
          </p:cNvPr>
          <p:cNvSpPr/>
          <p:nvPr/>
        </p:nvSpPr>
        <p:spPr>
          <a:xfrm>
            <a:off x="9058973" y="3990702"/>
            <a:ext cx="923227" cy="970632"/>
          </a:xfrm>
          <a:prstGeom prst="mathPlus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27016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6176BF8-7B4D-4BB0-81A4-B8972D006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687" y="4458123"/>
            <a:ext cx="5718313" cy="239987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Мобильные периферийные вычисления: применение </a:t>
            </a:r>
            <a:r>
              <a:rPr lang="en-US" dirty="0"/>
              <a:t>RL</a:t>
            </a:r>
            <a:r>
              <a:rPr lang="ru-RU" dirty="0"/>
              <a:t> для защиты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914" y="1507432"/>
            <a:ext cx="11121886" cy="4357626"/>
          </a:xfrm>
        </p:spPr>
        <p:txBody>
          <a:bodyPr/>
          <a:lstStyle/>
          <a:p>
            <a:r>
              <a:rPr lang="ru-RU" dirty="0"/>
              <a:t>Контроль </a:t>
            </a:r>
            <a:r>
              <a:rPr lang="ru-RU" b="1" dirty="0">
                <a:solidFill>
                  <a:srgbClr val="FF0000"/>
                </a:solidFill>
              </a:rPr>
              <a:t>запросов</a:t>
            </a:r>
            <a:r>
              <a:rPr lang="ru-RU" dirty="0"/>
              <a:t>: легитимный пользователь или нарушитель?</a:t>
            </a:r>
            <a:endParaRPr lang="en-US" dirty="0"/>
          </a:p>
          <a:p>
            <a:r>
              <a:rPr lang="ru-RU" dirty="0"/>
              <a:t>Контроль </a:t>
            </a:r>
            <a:r>
              <a:rPr lang="ru-RU" b="1" dirty="0">
                <a:solidFill>
                  <a:srgbClr val="FF0000"/>
                </a:solidFill>
              </a:rPr>
              <a:t>хранимой</a:t>
            </a:r>
            <a:r>
              <a:rPr lang="ru-RU" dirty="0"/>
              <a:t> информации: стоит ли её хранить? Вероятность повторного запроса, конфиденциальность</a:t>
            </a:r>
          </a:p>
          <a:p>
            <a:r>
              <a:rPr lang="ru-RU" dirty="0"/>
              <a:t>В терминологии </a:t>
            </a:r>
            <a:r>
              <a:rPr lang="en-US" dirty="0"/>
              <a:t>RL:</a:t>
            </a:r>
            <a:endParaRPr lang="ru-RU" dirty="0"/>
          </a:p>
          <a:p>
            <a:pPr lvl="1"/>
            <a:r>
              <a:rPr lang="ru-RU" dirty="0"/>
              <a:t>Состояния – свойства передаваемой информации</a:t>
            </a:r>
          </a:p>
          <a:p>
            <a:pPr lvl="1"/>
            <a:r>
              <a:rPr lang="ru-RU" dirty="0"/>
              <a:t>Действия – разрешение передачи, хранения</a:t>
            </a:r>
          </a:p>
          <a:p>
            <a:pPr lvl="1"/>
            <a:r>
              <a:rPr lang="ru-RU" dirty="0"/>
              <a:t>Награды – отсутствие нарушений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29</a:t>
            </a:fld>
            <a:endParaRPr lang="ru-RU" dirty="0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DE7FE6E-3C10-44CA-A5AC-F5382A0BBEDF}"/>
              </a:ext>
            </a:extLst>
          </p:cNvPr>
          <p:cNvSpPr/>
          <p:nvPr/>
        </p:nvSpPr>
        <p:spPr>
          <a:xfrm>
            <a:off x="0" y="6396335"/>
            <a:ext cx="50523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/>
              <a:t>L. </a:t>
            </a:r>
            <a:r>
              <a:rPr lang="ru-RU" sz="1200" dirty="0" err="1"/>
              <a:t>Xiao</a:t>
            </a:r>
            <a:r>
              <a:rPr lang="ru-RU" sz="1200" dirty="0"/>
              <a:t>, X. </a:t>
            </a:r>
            <a:r>
              <a:rPr lang="ru-RU" sz="1200" dirty="0" err="1"/>
              <a:t>Wan</a:t>
            </a:r>
            <a:r>
              <a:rPr lang="ru-RU" sz="1200" dirty="0"/>
              <a:t>, C. </a:t>
            </a:r>
            <a:r>
              <a:rPr lang="ru-RU" sz="1200" dirty="0" err="1"/>
              <a:t>Dai</a:t>
            </a:r>
            <a:r>
              <a:rPr lang="ru-RU" sz="1200" dirty="0"/>
              <a:t>, X. </a:t>
            </a:r>
            <a:r>
              <a:rPr lang="ru-RU" sz="1200" dirty="0" err="1"/>
              <a:t>Du</a:t>
            </a:r>
            <a:r>
              <a:rPr lang="ru-RU" sz="1200" dirty="0"/>
              <a:t>, X. </a:t>
            </a:r>
            <a:r>
              <a:rPr lang="ru-RU" sz="1200" dirty="0" err="1"/>
              <a:t>Chen</a:t>
            </a:r>
            <a:r>
              <a:rPr lang="ru-RU" sz="1200" dirty="0"/>
              <a:t>, </a:t>
            </a:r>
            <a:r>
              <a:rPr lang="ru-RU" sz="1200" dirty="0" err="1"/>
              <a:t>and</a:t>
            </a:r>
            <a:r>
              <a:rPr lang="ru-RU" sz="1200" dirty="0"/>
              <a:t> M. </a:t>
            </a:r>
            <a:r>
              <a:rPr lang="ru-RU" sz="1200" dirty="0" err="1"/>
              <a:t>Guizani</a:t>
            </a:r>
            <a:r>
              <a:rPr lang="ru-RU" sz="1200" dirty="0"/>
              <a:t>. </a:t>
            </a:r>
            <a:r>
              <a:rPr lang="ru-RU" sz="1200" dirty="0" err="1"/>
              <a:t>Security</a:t>
            </a:r>
            <a:r>
              <a:rPr lang="ru-RU" sz="1200" dirty="0"/>
              <a:t> </a:t>
            </a:r>
            <a:r>
              <a:rPr lang="ru-RU" sz="1200" dirty="0" err="1"/>
              <a:t>in</a:t>
            </a:r>
            <a:r>
              <a:rPr lang="ru-RU" sz="1200" dirty="0"/>
              <a:t> </a:t>
            </a:r>
            <a:r>
              <a:rPr lang="ru-RU" sz="1200" dirty="0" err="1"/>
              <a:t>mobile</a:t>
            </a:r>
            <a:r>
              <a:rPr lang="ru-RU" sz="1200" dirty="0"/>
              <a:t> </a:t>
            </a:r>
            <a:r>
              <a:rPr lang="ru-RU" sz="1200" dirty="0" err="1"/>
              <a:t>edge</a:t>
            </a:r>
            <a:r>
              <a:rPr lang="ru-RU" sz="1200" dirty="0"/>
              <a:t> </a:t>
            </a:r>
            <a:r>
              <a:rPr lang="ru-RU" sz="1200" dirty="0" err="1"/>
              <a:t>caching</a:t>
            </a:r>
            <a:r>
              <a:rPr lang="ru-RU" sz="1200" dirty="0"/>
              <a:t> </a:t>
            </a:r>
            <a:r>
              <a:rPr lang="ru-RU" sz="1200" dirty="0" err="1"/>
              <a:t>with</a:t>
            </a:r>
            <a:r>
              <a:rPr lang="ru-RU" sz="1200" dirty="0"/>
              <a:t> </a:t>
            </a:r>
            <a:r>
              <a:rPr lang="ru-RU" sz="1200" dirty="0" err="1"/>
              <a:t>reinforcement</a:t>
            </a:r>
            <a:r>
              <a:rPr lang="ru-RU" sz="1200" dirty="0"/>
              <a:t> </a:t>
            </a:r>
            <a:r>
              <a:rPr lang="ru-RU" sz="1200" dirty="0" err="1"/>
              <a:t>learning</a:t>
            </a:r>
            <a:r>
              <a:rPr lang="ru-RU" sz="1200" dirty="0"/>
              <a:t>. </a:t>
            </a:r>
            <a:r>
              <a:rPr lang="ru-RU" sz="1200" dirty="0" err="1"/>
              <a:t>arXiv</a:t>
            </a:r>
            <a:r>
              <a:rPr lang="ru-RU" sz="1200" dirty="0"/>
              <a:t> </a:t>
            </a:r>
            <a:r>
              <a:rPr lang="ru-RU" sz="1200" dirty="0" err="1"/>
              <a:t>preprint</a:t>
            </a:r>
            <a:r>
              <a:rPr lang="ru-RU" sz="1200" dirty="0"/>
              <a:t> arXiv:1801.05915, 2018.</a:t>
            </a:r>
          </a:p>
        </p:txBody>
      </p:sp>
    </p:spTree>
    <p:extLst>
      <p:ext uri="{BB962C8B-B14F-4D97-AF65-F5344CB8AC3E}">
        <p14:creationId xmlns:p14="http://schemas.microsoft.com/office/powerpoint/2010/main" val="662373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8561B6-BAAB-4E3A-AA42-D1674AD5B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с подкреплением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E59AED-037F-4A09-8EAD-04252596B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667" y="1825625"/>
            <a:ext cx="11683999" cy="4351338"/>
          </a:xfrm>
        </p:spPr>
        <p:txBody>
          <a:bodyPr/>
          <a:lstStyle/>
          <a:p>
            <a:r>
              <a:rPr lang="ru-RU" b="1" dirty="0">
                <a:solidFill>
                  <a:srgbClr val="FF0000"/>
                </a:solidFill>
              </a:rPr>
              <a:t>Обучение с подкреплением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/>
              <a:t>(reinforcement Learning, RL</a:t>
            </a:r>
            <a:r>
              <a:rPr lang="ru-RU" dirty="0"/>
              <a:t>)</a:t>
            </a:r>
            <a:r>
              <a:rPr lang="en-US" dirty="0"/>
              <a:t> - </a:t>
            </a:r>
            <a:r>
              <a:rPr lang="ru-RU" dirty="0"/>
              <a:t>способ машинного обучения, при котором система обучается, </a:t>
            </a:r>
            <a:r>
              <a:rPr lang="ru-RU" b="1" dirty="0">
                <a:solidFill>
                  <a:srgbClr val="FF0000"/>
                </a:solidFill>
              </a:rPr>
              <a:t>взаимодействуя</a:t>
            </a:r>
            <a:r>
              <a:rPr lang="ru-RU" dirty="0"/>
              <a:t> с некоторой средой</a:t>
            </a:r>
            <a:endParaRPr lang="en-US" dirty="0"/>
          </a:p>
          <a:p>
            <a:r>
              <a:rPr lang="ru-RU" dirty="0"/>
              <a:t>Агент воздействует на среду </a:t>
            </a:r>
            <a:r>
              <a:rPr lang="ru-RU" b="1" dirty="0">
                <a:solidFill>
                  <a:srgbClr val="FF0000"/>
                </a:solidFill>
              </a:rPr>
              <a:t>действиями</a:t>
            </a:r>
            <a:r>
              <a:rPr lang="ru-RU" dirty="0"/>
              <a:t>, а среда воздействует на агента, возвращая </a:t>
            </a:r>
            <a:r>
              <a:rPr lang="ru-RU" b="1" dirty="0">
                <a:solidFill>
                  <a:srgbClr val="FF0000"/>
                </a:solidFill>
              </a:rPr>
              <a:t>состояния</a:t>
            </a:r>
            <a:r>
              <a:rPr lang="ru-RU" b="1" dirty="0"/>
              <a:t> </a:t>
            </a:r>
            <a:r>
              <a:rPr lang="ru-RU" dirty="0"/>
              <a:t>и </a:t>
            </a:r>
            <a:r>
              <a:rPr lang="ru-RU" b="1" dirty="0">
                <a:solidFill>
                  <a:srgbClr val="FF0000"/>
                </a:solidFill>
              </a:rPr>
              <a:t>награды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0C114E1-5FAC-43B0-B5DD-E498616BB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3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EF953BF3-472B-4ECA-91A7-9320A6D2EC8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AC74F3B-6568-4F0F-A6DE-19A5E6513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950" y="4373243"/>
            <a:ext cx="4767469" cy="166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3174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DF7ED8A-5F23-41E8-BE6F-F55F810E5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834" y="4738931"/>
            <a:ext cx="4475922" cy="211906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Распределение задач между работниками: существующие методы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 применении к ИБ – задача распределения аналитиков по событиям</a:t>
            </a:r>
          </a:p>
          <a:p>
            <a:r>
              <a:rPr lang="ru-RU" dirty="0"/>
              <a:t>Необходимо распределить </a:t>
            </a:r>
            <a:r>
              <a:rPr lang="ru-RU" b="1" dirty="0">
                <a:solidFill>
                  <a:srgbClr val="FF0000"/>
                </a:solidFill>
              </a:rPr>
              <a:t>сработки</a:t>
            </a:r>
            <a:r>
              <a:rPr lang="ru-RU" dirty="0"/>
              <a:t> по </a:t>
            </a:r>
            <a:r>
              <a:rPr lang="ru-RU" b="1" dirty="0">
                <a:solidFill>
                  <a:srgbClr val="FF0000"/>
                </a:solidFill>
              </a:rPr>
              <a:t>аналитикам</a:t>
            </a:r>
            <a:r>
              <a:rPr lang="ru-RU" dirty="0"/>
              <a:t> в зависимости от занятости и возможностей каждого</a:t>
            </a:r>
          </a:p>
          <a:p>
            <a:r>
              <a:rPr lang="ru-RU" dirty="0"/>
              <a:t>Существует статистический метод – аппроксимация функцией, </a:t>
            </a:r>
            <a:r>
              <a:rPr lang="ru-RU" b="1" dirty="0">
                <a:solidFill>
                  <a:srgbClr val="FF0000"/>
                </a:solidFill>
              </a:rPr>
              <a:t>прогнозирование</a:t>
            </a:r>
            <a:r>
              <a:rPr lang="ru-RU" dirty="0"/>
              <a:t>, но он не может реагировать на изменение среды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30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765DB25-76DD-48FA-8A77-1473C6658BED}"/>
              </a:ext>
            </a:extLst>
          </p:cNvPr>
          <p:cNvSpPr/>
          <p:nvPr/>
        </p:nvSpPr>
        <p:spPr>
          <a:xfrm>
            <a:off x="0" y="6119336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400" dirty="0"/>
              <a:t>R. </a:t>
            </a:r>
            <a:r>
              <a:rPr lang="ru-RU" sz="1400" dirty="0" err="1"/>
              <a:t>Ganesan</a:t>
            </a:r>
            <a:r>
              <a:rPr lang="ru-RU" sz="1400" dirty="0"/>
              <a:t>, S. </a:t>
            </a:r>
            <a:r>
              <a:rPr lang="ru-RU" sz="1400" dirty="0" err="1"/>
              <a:t>Jajodia</a:t>
            </a:r>
            <a:r>
              <a:rPr lang="ru-RU" sz="1400" dirty="0"/>
              <a:t>, A. </a:t>
            </a:r>
            <a:r>
              <a:rPr lang="ru-RU" sz="1400" dirty="0" err="1"/>
              <a:t>Shah</a:t>
            </a:r>
            <a:r>
              <a:rPr lang="ru-RU" sz="1400" dirty="0"/>
              <a:t>, </a:t>
            </a:r>
            <a:r>
              <a:rPr lang="ru-RU" sz="1400" dirty="0" err="1"/>
              <a:t>and</a:t>
            </a:r>
            <a:r>
              <a:rPr lang="ru-RU" sz="1400" dirty="0"/>
              <a:t> H. </a:t>
            </a:r>
            <a:r>
              <a:rPr lang="ru-RU" sz="1400" dirty="0" err="1"/>
              <a:t>Cam</a:t>
            </a:r>
            <a:r>
              <a:rPr lang="ru-RU" sz="1400" dirty="0"/>
              <a:t>. </a:t>
            </a:r>
            <a:r>
              <a:rPr lang="ru-RU" sz="1400" dirty="0" err="1"/>
              <a:t>Dynamic</a:t>
            </a:r>
            <a:r>
              <a:rPr lang="ru-RU" sz="1400" dirty="0"/>
              <a:t> </a:t>
            </a:r>
            <a:r>
              <a:rPr lang="ru-RU" sz="1400" dirty="0" err="1"/>
              <a:t>scheduling</a:t>
            </a:r>
            <a:r>
              <a:rPr lang="ru-RU" sz="1400" dirty="0"/>
              <a:t> </a:t>
            </a:r>
            <a:r>
              <a:rPr lang="ru-RU" sz="1400" dirty="0" err="1"/>
              <a:t>of</a:t>
            </a:r>
            <a:r>
              <a:rPr lang="ru-RU" sz="1400" dirty="0"/>
              <a:t> </a:t>
            </a:r>
            <a:r>
              <a:rPr lang="ru-RU" sz="1400" dirty="0" err="1"/>
              <a:t>cybersecurity</a:t>
            </a:r>
            <a:r>
              <a:rPr lang="ru-RU" sz="1400" dirty="0"/>
              <a:t> </a:t>
            </a:r>
            <a:r>
              <a:rPr lang="ru-RU" sz="1400" dirty="0" err="1"/>
              <a:t>analysts</a:t>
            </a:r>
            <a:r>
              <a:rPr lang="ru-RU" sz="1400" dirty="0"/>
              <a:t> </a:t>
            </a:r>
            <a:r>
              <a:rPr lang="ru-RU" sz="1400" dirty="0" err="1"/>
              <a:t>for</a:t>
            </a:r>
            <a:r>
              <a:rPr lang="ru-RU" sz="1400" dirty="0"/>
              <a:t> </a:t>
            </a:r>
            <a:r>
              <a:rPr lang="ru-RU" sz="1400" dirty="0" err="1"/>
              <a:t>minimizing</a:t>
            </a:r>
            <a:r>
              <a:rPr lang="ru-RU" sz="1400" dirty="0"/>
              <a:t> </a:t>
            </a:r>
            <a:r>
              <a:rPr lang="ru-RU" sz="1400" dirty="0" err="1"/>
              <a:t>risk</a:t>
            </a:r>
            <a:r>
              <a:rPr lang="ru-RU" sz="1400" dirty="0"/>
              <a:t> </a:t>
            </a:r>
            <a:r>
              <a:rPr lang="ru-RU" sz="1400" dirty="0" err="1"/>
              <a:t>using</a:t>
            </a:r>
            <a:r>
              <a:rPr lang="ru-RU" sz="1400" dirty="0"/>
              <a:t> </a:t>
            </a:r>
            <a:r>
              <a:rPr lang="ru-RU" sz="1400" dirty="0" err="1"/>
              <a:t>reinforce</a:t>
            </a:r>
            <a:r>
              <a:rPr lang="ru-RU" sz="1400" dirty="0"/>
              <a:t>- </a:t>
            </a:r>
            <a:r>
              <a:rPr lang="ru-RU" sz="1400" dirty="0" err="1"/>
              <a:t>ment</a:t>
            </a:r>
            <a:r>
              <a:rPr lang="ru-RU" sz="1400" dirty="0"/>
              <a:t> </a:t>
            </a:r>
            <a:r>
              <a:rPr lang="ru-RU" sz="1400" dirty="0" err="1"/>
              <a:t>learning</a:t>
            </a:r>
            <a:r>
              <a:rPr lang="ru-RU" sz="1400" dirty="0"/>
              <a:t>. ACM </a:t>
            </a:r>
            <a:r>
              <a:rPr lang="ru-RU" sz="1400" dirty="0" err="1"/>
              <a:t>Transactions</a:t>
            </a:r>
            <a:r>
              <a:rPr lang="ru-RU" sz="1400" dirty="0"/>
              <a:t> </a:t>
            </a:r>
            <a:r>
              <a:rPr lang="ru-RU" sz="1400" dirty="0" err="1"/>
              <a:t>on</a:t>
            </a:r>
            <a:r>
              <a:rPr lang="ru-RU" sz="1400" dirty="0"/>
              <a:t> </a:t>
            </a:r>
            <a:r>
              <a:rPr lang="ru-RU" sz="1400" dirty="0" err="1"/>
              <a:t>Intelligent</a:t>
            </a:r>
            <a:r>
              <a:rPr lang="ru-RU" sz="1400" dirty="0"/>
              <a:t> </a:t>
            </a:r>
            <a:r>
              <a:rPr lang="ru-RU" sz="1400" dirty="0" err="1"/>
              <a:t>Systems</a:t>
            </a:r>
            <a:r>
              <a:rPr lang="ru-RU" sz="1400" dirty="0"/>
              <a:t> </a:t>
            </a:r>
            <a:r>
              <a:rPr lang="ru-RU" sz="1400" dirty="0" err="1"/>
              <a:t>and</a:t>
            </a:r>
            <a:r>
              <a:rPr lang="ru-RU" sz="1400" dirty="0"/>
              <a:t> </a:t>
            </a:r>
            <a:r>
              <a:rPr lang="ru-RU" sz="1400" dirty="0" err="1"/>
              <a:t>Technology</a:t>
            </a:r>
            <a:r>
              <a:rPr lang="ru-RU" sz="1400" dirty="0"/>
              <a:t> (TIST), 8(1):4, 2016</a:t>
            </a:r>
          </a:p>
        </p:txBody>
      </p:sp>
    </p:spTree>
    <p:extLst>
      <p:ext uri="{BB962C8B-B14F-4D97-AF65-F5344CB8AC3E}">
        <p14:creationId xmlns:p14="http://schemas.microsoft.com/office/powerpoint/2010/main" val="4485310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Распределение задач между работниками: применение </a:t>
            </a:r>
            <a:r>
              <a:rPr lang="en-US" dirty="0"/>
              <a:t>RL </a:t>
            </a:r>
            <a:r>
              <a:rPr lang="ru-RU"/>
              <a:t>для защиты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0157" cy="4351338"/>
          </a:xfrm>
        </p:spPr>
        <p:txBody>
          <a:bodyPr>
            <a:normAutofit/>
          </a:bodyPr>
          <a:lstStyle/>
          <a:p>
            <a:r>
              <a:rPr lang="ru-RU" dirty="0"/>
              <a:t>Идея:</a:t>
            </a:r>
          </a:p>
          <a:p>
            <a:pPr lvl="1"/>
            <a:r>
              <a:rPr lang="ru-RU" b="1" dirty="0">
                <a:solidFill>
                  <a:srgbClr val="FF0000"/>
                </a:solidFill>
              </a:rPr>
              <a:t>охарактеризовать</a:t>
            </a:r>
            <a:r>
              <a:rPr lang="ru-RU" dirty="0"/>
              <a:t> каждого сотрудника (опытным путём изучить его способности по отношению к каждому типу задач</a:t>
            </a:r>
            <a:r>
              <a:rPr lang="en-US" dirty="0"/>
              <a:t> – </a:t>
            </a:r>
            <a:r>
              <a:rPr lang="ru-RU" dirty="0"/>
              <a:t>модель игры)</a:t>
            </a:r>
          </a:p>
          <a:p>
            <a:pPr lvl="1"/>
            <a:r>
              <a:rPr lang="ru-RU" dirty="0"/>
              <a:t>Распределять задачи с целью обработать все в </a:t>
            </a:r>
            <a:r>
              <a:rPr lang="ru-RU" b="1" dirty="0">
                <a:solidFill>
                  <a:srgbClr val="FF0000"/>
                </a:solidFill>
              </a:rPr>
              <a:t>долгосрочной</a:t>
            </a:r>
            <a:r>
              <a:rPr lang="ru-RU" dirty="0"/>
              <a:t> перспективе</a:t>
            </a:r>
          </a:p>
          <a:p>
            <a:r>
              <a:rPr lang="ru-RU" dirty="0"/>
              <a:t>В терминологии </a:t>
            </a:r>
            <a:r>
              <a:rPr lang="en-US" dirty="0"/>
              <a:t>RL:</a:t>
            </a:r>
            <a:endParaRPr lang="ru-RU" dirty="0"/>
          </a:p>
          <a:p>
            <a:pPr lvl="1"/>
            <a:r>
              <a:rPr lang="ru-RU" dirty="0"/>
              <a:t>Состояния – набор аналитиков и задач</a:t>
            </a:r>
          </a:p>
          <a:p>
            <a:pPr lvl="1"/>
            <a:r>
              <a:rPr lang="ru-RU" dirty="0"/>
              <a:t>Действия – передача задачи аналитику</a:t>
            </a:r>
          </a:p>
          <a:p>
            <a:pPr lvl="1"/>
            <a:r>
              <a:rPr lang="ru-RU" dirty="0"/>
              <a:t>Награда – запас времени до заданного </a:t>
            </a:r>
            <a:r>
              <a:rPr lang="en-US" dirty="0"/>
              <a:t>SLA</a:t>
            </a:r>
            <a:endParaRPr lang="ru-RU" dirty="0"/>
          </a:p>
          <a:p>
            <a:r>
              <a:rPr lang="ru-RU" dirty="0"/>
              <a:t>Зачем </a:t>
            </a:r>
            <a:r>
              <a:rPr lang="en-US" dirty="0"/>
              <a:t>RL</a:t>
            </a:r>
            <a:r>
              <a:rPr lang="ru-RU" dirty="0"/>
              <a:t>: нужна </a:t>
            </a:r>
            <a:r>
              <a:rPr lang="ru-RU" b="1" dirty="0">
                <a:solidFill>
                  <a:srgbClr val="FF0000"/>
                </a:solidFill>
              </a:rPr>
              <a:t>адаптивная</a:t>
            </a:r>
            <a:r>
              <a:rPr lang="ru-RU" dirty="0"/>
              <a:t> модель,</a:t>
            </a:r>
            <a:br>
              <a:rPr lang="ru-RU" dirty="0"/>
            </a:br>
            <a:r>
              <a:rPr lang="ru-RU" dirty="0"/>
              <a:t>способная реагировать на изменение среды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31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8A28089-95B7-44C9-9EED-2B57B754996A}"/>
              </a:ext>
            </a:extLst>
          </p:cNvPr>
          <p:cNvSpPr/>
          <p:nvPr/>
        </p:nvSpPr>
        <p:spPr>
          <a:xfrm>
            <a:off x="0" y="6119336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400" dirty="0"/>
              <a:t>R. </a:t>
            </a:r>
            <a:r>
              <a:rPr lang="ru-RU" sz="1400" dirty="0" err="1"/>
              <a:t>Ganesan</a:t>
            </a:r>
            <a:r>
              <a:rPr lang="ru-RU" sz="1400" dirty="0"/>
              <a:t>, S. </a:t>
            </a:r>
            <a:r>
              <a:rPr lang="ru-RU" sz="1400" dirty="0" err="1"/>
              <a:t>Jajodia</a:t>
            </a:r>
            <a:r>
              <a:rPr lang="ru-RU" sz="1400" dirty="0"/>
              <a:t>, A. </a:t>
            </a:r>
            <a:r>
              <a:rPr lang="ru-RU" sz="1400" dirty="0" err="1"/>
              <a:t>Shah</a:t>
            </a:r>
            <a:r>
              <a:rPr lang="ru-RU" sz="1400" dirty="0"/>
              <a:t>, </a:t>
            </a:r>
            <a:r>
              <a:rPr lang="ru-RU" sz="1400" dirty="0" err="1"/>
              <a:t>and</a:t>
            </a:r>
            <a:r>
              <a:rPr lang="ru-RU" sz="1400" dirty="0"/>
              <a:t> H. </a:t>
            </a:r>
            <a:r>
              <a:rPr lang="ru-RU" sz="1400" dirty="0" err="1"/>
              <a:t>Cam</a:t>
            </a:r>
            <a:r>
              <a:rPr lang="ru-RU" sz="1400" dirty="0"/>
              <a:t>. </a:t>
            </a:r>
            <a:r>
              <a:rPr lang="ru-RU" sz="1400" dirty="0" err="1"/>
              <a:t>Dynamic</a:t>
            </a:r>
            <a:r>
              <a:rPr lang="ru-RU" sz="1400" dirty="0"/>
              <a:t> </a:t>
            </a:r>
            <a:r>
              <a:rPr lang="ru-RU" sz="1400" dirty="0" err="1"/>
              <a:t>scheduling</a:t>
            </a:r>
            <a:r>
              <a:rPr lang="ru-RU" sz="1400" dirty="0"/>
              <a:t> </a:t>
            </a:r>
            <a:r>
              <a:rPr lang="ru-RU" sz="1400" dirty="0" err="1"/>
              <a:t>of</a:t>
            </a:r>
            <a:r>
              <a:rPr lang="ru-RU" sz="1400" dirty="0"/>
              <a:t> </a:t>
            </a:r>
            <a:r>
              <a:rPr lang="ru-RU" sz="1400" dirty="0" err="1"/>
              <a:t>cybersecurity</a:t>
            </a:r>
            <a:r>
              <a:rPr lang="ru-RU" sz="1400" dirty="0"/>
              <a:t> </a:t>
            </a:r>
            <a:r>
              <a:rPr lang="ru-RU" sz="1400" dirty="0" err="1"/>
              <a:t>analysts</a:t>
            </a:r>
            <a:r>
              <a:rPr lang="ru-RU" sz="1400" dirty="0"/>
              <a:t> </a:t>
            </a:r>
            <a:r>
              <a:rPr lang="ru-RU" sz="1400" dirty="0" err="1"/>
              <a:t>for</a:t>
            </a:r>
            <a:r>
              <a:rPr lang="ru-RU" sz="1400" dirty="0"/>
              <a:t> </a:t>
            </a:r>
            <a:r>
              <a:rPr lang="ru-RU" sz="1400" dirty="0" err="1"/>
              <a:t>minimizing</a:t>
            </a:r>
            <a:r>
              <a:rPr lang="ru-RU" sz="1400" dirty="0"/>
              <a:t> </a:t>
            </a:r>
            <a:r>
              <a:rPr lang="ru-RU" sz="1400" dirty="0" err="1"/>
              <a:t>risk</a:t>
            </a:r>
            <a:r>
              <a:rPr lang="ru-RU" sz="1400" dirty="0"/>
              <a:t> </a:t>
            </a:r>
            <a:r>
              <a:rPr lang="ru-RU" sz="1400" dirty="0" err="1"/>
              <a:t>using</a:t>
            </a:r>
            <a:r>
              <a:rPr lang="ru-RU" sz="1400" dirty="0"/>
              <a:t> </a:t>
            </a:r>
            <a:r>
              <a:rPr lang="ru-RU" sz="1400" dirty="0" err="1"/>
              <a:t>reinforce</a:t>
            </a:r>
            <a:r>
              <a:rPr lang="ru-RU" sz="1400" dirty="0"/>
              <a:t>- </a:t>
            </a:r>
            <a:r>
              <a:rPr lang="ru-RU" sz="1400" dirty="0" err="1"/>
              <a:t>ment</a:t>
            </a:r>
            <a:r>
              <a:rPr lang="ru-RU" sz="1400" dirty="0"/>
              <a:t> </a:t>
            </a:r>
            <a:r>
              <a:rPr lang="ru-RU" sz="1400" dirty="0" err="1"/>
              <a:t>learning</a:t>
            </a:r>
            <a:r>
              <a:rPr lang="ru-RU" sz="1400" dirty="0"/>
              <a:t>. ACM </a:t>
            </a:r>
            <a:r>
              <a:rPr lang="ru-RU" sz="1400" dirty="0" err="1"/>
              <a:t>Transactions</a:t>
            </a:r>
            <a:r>
              <a:rPr lang="ru-RU" sz="1400" dirty="0"/>
              <a:t> </a:t>
            </a:r>
            <a:r>
              <a:rPr lang="ru-RU" sz="1400" dirty="0" err="1"/>
              <a:t>on</a:t>
            </a:r>
            <a:r>
              <a:rPr lang="ru-RU" sz="1400" dirty="0"/>
              <a:t> </a:t>
            </a:r>
            <a:r>
              <a:rPr lang="ru-RU" sz="1400" dirty="0" err="1"/>
              <a:t>Intelligent</a:t>
            </a:r>
            <a:r>
              <a:rPr lang="ru-RU" sz="1400" dirty="0"/>
              <a:t> </a:t>
            </a:r>
            <a:r>
              <a:rPr lang="ru-RU" sz="1400" dirty="0" err="1"/>
              <a:t>Systems</a:t>
            </a:r>
            <a:r>
              <a:rPr lang="ru-RU" sz="1400" dirty="0"/>
              <a:t> </a:t>
            </a:r>
            <a:r>
              <a:rPr lang="ru-RU" sz="1400" dirty="0" err="1"/>
              <a:t>and</a:t>
            </a:r>
            <a:r>
              <a:rPr lang="ru-RU" sz="1400" dirty="0"/>
              <a:t> </a:t>
            </a:r>
            <a:r>
              <a:rPr lang="ru-RU" sz="1400" dirty="0" err="1"/>
              <a:t>Technology</a:t>
            </a:r>
            <a:r>
              <a:rPr lang="ru-RU" sz="1400" dirty="0"/>
              <a:t> (TIST), 8(1):4, 2016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82DB98C-781F-4B18-B18F-5D91B41C9A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2485" y="3547693"/>
            <a:ext cx="2826027" cy="276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392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Поиск безопасного пути передачи информации: 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Необходимость поддержания постоянного </a:t>
            </a:r>
            <a:r>
              <a:rPr lang="ru-RU" b="1" dirty="0">
                <a:solidFill>
                  <a:srgbClr val="FF0000"/>
                </a:solidFill>
              </a:rPr>
              <a:t>соединения</a:t>
            </a:r>
            <a:r>
              <a:rPr lang="ru-RU" dirty="0"/>
              <a:t> через </a:t>
            </a:r>
            <a:r>
              <a:rPr lang="ru-RU" b="1" dirty="0">
                <a:solidFill>
                  <a:srgbClr val="FF0000"/>
                </a:solidFill>
              </a:rPr>
              <a:t>доверенные</a:t>
            </a:r>
            <a:r>
              <a:rPr lang="ru-RU" dirty="0"/>
              <a:t> узлы</a:t>
            </a:r>
          </a:p>
          <a:p>
            <a:r>
              <a:rPr lang="ru-RU" dirty="0"/>
              <a:t>Работа в сетях </a:t>
            </a:r>
            <a:r>
              <a:rPr lang="ru-RU" b="1" dirty="0">
                <a:solidFill>
                  <a:srgbClr val="FF0000"/>
                </a:solidFill>
              </a:rPr>
              <a:t>сложной</a:t>
            </a:r>
            <a:r>
              <a:rPr lang="ru-RU" dirty="0"/>
              <a:t> архитектуры</a:t>
            </a:r>
          </a:p>
          <a:p>
            <a:r>
              <a:rPr lang="ru-RU" dirty="0"/>
              <a:t>Разработано много методов, но они вычислительно </a:t>
            </a:r>
            <a:r>
              <a:rPr lang="ru-RU" b="1" dirty="0">
                <a:solidFill>
                  <a:srgbClr val="FF0000"/>
                </a:solidFill>
              </a:rPr>
              <a:t>сложны</a:t>
            </a:r>
            <a:r>
              <a:rPr lang="ru-RU" dirty="0"/>
              <a:t> (например, алгоритм </a:t>
            </a:r>
            <a:r>
              <a:rPr lang="ru-RU" dirty="0" err="1"/>
              <a:t>Дейкстры</a:t>
            </a:r>
            <a:r>
              <a:rPr lang="en-US" dirty="0"/>
              <a:t> – </a:t>
            </a:r>
            <a:r>
              <a:rPr lang="ru-RU" dirty="0"/>
              <a:t>обход всех вариантов)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32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478ABB7-D4DD-4185-A310-58164A640E78}"/>
              </a:ext>
            </a:extLst>
          </p:cNvPr>
          <p:cNvSpPr/>
          <p:nvPr/>
        </p:nvSpPr>
        <p:spPr>
          <a:xfrm>
            <a:off x="0" y="6396335"/>
            <a:ext cx="48337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Li, C., &amp; </a:t>
            </a:r>
            <a:r>
              <a:rPr lang="en-US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Qiu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M. (2019). Reinforcement Learning for Cyber-Physical Systems: with Cybersecurity Case Studies (1st ed.). </a:t>
            </a:r>
            <a:r>
              <a:rPr lang="ru-RU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Chapman</a:t>
            </a:r>
            <a:r>
              <a:rPr lang="ru-RU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ru-RU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Hall</a:t>
            </a:r>
            <a:r>
              <a:rPr lang="ru-RU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/CRC</a:t>
            </a:r>
            <a:endParaRPr lang="ru-RU" sz="12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9A1AC6-9EEF-48CF-9194-28E8638289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662" y="3981101"/>
            <a:ext cx="4563111" cy="2876899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5C526A2-6351-4A51-8D8A-40A4F39C7F30}"/>
              </a:ext>
            </a:extLst>
          </p:cNvPr>
          <p:cNvSpPr/>
          <p:nvPr/>
        </p:nvSpPr>
        <p:spPr>
          <a:xfrm>
            <a:off x="-7119" y="6329072"/>
            <a:ext cx="1329210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500" dirty="0"/>
              <a:t>https://qiao.github.io/PathFinding.js/visual/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B91118A-026F-4A72-BADA-BA8AB791C1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227" y="4223288"/>
            <a:ext cx="3172844" cy="1808521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786658B-C39B-422F-841D-010BCCFCA8EF}"/>
              </a:ext>
            </a:extLst>
          </p:cNvPr>
          <p:cNvSpPr/>
          <p:nvPr/>
        </p:nvSpPr>
        <p:spPr>
          <a:xfrm>
            <a:off x="-7119" y="6269640"/>
            <a:ext cx="1350050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500" dirty="0"/>
              <a:t>https://tproger.ru/digest/search-algorithms/</a:t>
            </a:r>
          </a:p>
        </p:txBody>
      </p:sp>
    </p:spTree>
    <p:extLst>
      <p:ext uri="{BB962C8B-B14F-4D97-AF65-F5344CB8AC3E}">
        <p14:creationId xmlns:p14="http://schemas.microsoft.com/office/powerpoint/2010/main" val="24451304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Поиск безопасного пути передачи информации: применение </a:t>
            </a:r>
            <a:r>
              <a:rPr lang="en-US" dirty="0"/>
              <a:t>RL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Идея: строить маршрут по аналогии с задачей </a:t>
            </a:r>
            <a:r>
              <a:rPr lang="ru-RU" b="1" dirty="0">
                <a:solidFill>
                  <a:srgbClr val="FF0000"/>
                </a:solidFill>
              </a:rPr>
              <a:t>объезда пробок </a:t>
            </a:r>
            <a:r>
              <a:rPr lang="ru-RU" dirty="0"/>
              <a:t>и перекрытий на дорогах</a:t>
            </a:r>
          </a:p>
          <a:p>
            <a:r>
              <a:rPr lang="ru-RU" dirty="0"/>
              <a:t>В терминологии </a:t>
            </a:r>
            <a:r>
              <a:rPr lang="en-US" dirty="0"/>
              <a:t>RL:</a:t>
            </a:r>
            <a:endParaRPr lang="ru-RU" dirty="0"/>
          </a:p>
          <a:p>
            <a:pPr lvl="1"/>
            <a:r>
              <a:rPr lang="ru-RU" dirty="0"/>
              <a:t>Состояния – список узлов, маршрутов и целевой узел</a:t>
            </a:r>
          </a:p>
          <a:p>
            <a:pPr lvl="1"/>
            <a:r>
              <a:rPr lang="ru-RU" dirty="0"/>
              <a:t>Действия – передача пакета соседу или отказ в передаче</a:t>
            </a:r>
          </a:p>
          <a:p>
            <a:pPr lvl="1"/>
            <a:r>
              <a:rPr lang="ru-RU" dirty="0"/>
              <a:t>Награда – успешная передача, штраф – передача злоумышленнику</a:t>
            </a:r>
          </a:p>
          <a:p>
            <a:r>
              <a:rPr lang="ru-RU" dirty="0"/>
              <a:t>Зачем </a:t>
            </a:r>
            <a:r>
              <a:rPr lang="en-US" dirty="0"/>
              <a:t>RL</a:t>
            </a:r>
            <a:r>
              <a:rPr lang="ru-RU" dirty="0"/>
              <a:t>: нужна адаптивная модель, способная строить маршруты в </a:t>
            </a:r>
            <a:r>
              <a:rPr lang="ru-RU" b="1" dirty="0">
                <a:solidFill>
                  <a:srgbClr val="FF0000"/>
                </a:solidFill>
              </a:rPr>
              <a:t>сложных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/>
              <a:t>сетях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33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66158EE-0210-41FC-AE5E-12E54379B535}"/>
              </a:ext>
            </a:extLst>
          </p:cNvPr>
          <p:cNvSpPr/>
          <p:nvPr/>
        </p:nvSpPr>
        <p:spPr>
          <a:xfrm>
            <a:off x="0" y="6396335"/>
            <a:ext cx="48337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Li, C., &amp; </a:t>
            </a:r>
            <a:r>
              <a:rPr lang="en-US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Qiu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M. (2019). Reinforcement Learning for Cyber-Physical Systems: with Cybersecurity Case Studies (1st ed.). </a:t>
            </a:r>
            <a:r>
              <a:rPr lang="ru-RU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Chapman</a:t>
            </a:r>
            <a:r>
              <a:rPr lang="ru-RU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ru-RU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Hall</a:t>
            </a:r>
            <a:r>
              <a:rPr lang="ru-RU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/CRC</a:t>
            </a:r>
            <a:endParaRPr lang="ru-RU" sz="12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0E94CBC-0674-442D-B0E2-5ABF08CBF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675" y="4776534"/>
            <a:ext cx="3638153" cy="208146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4739684-FE6E-4E35-AD6B-9838D5D27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2939" y="5241969"/>
            <a:ext cx="1845365" cy="138519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004EE71-3A57-4056-9DD3-38F9C5734619}"/>
              </a:ext>
            </a:extLst>
          </p:cNvPr>
          <p:cNvSpPr/>
          <p:nvPr/>
        </p:nvSpPr>
        <p:spPr>
          <a:xfrm>
            <a:off x="-24610" y="6194992"/>
            <a:ext cx="473575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R. </a:t>
            </a:r>
            <a:r>
              <a:rPr lang="en-US" sz="1100" dirty="0" err="1"/>
              <a:t>Nannapaneni</a:t>
            </a:r>
            <a:r>
              <a:rPr lang="en-US" sz="1100" dirty="0"/>
              <a:t> </a:t>
            </a:r>
            <a:r>
              <a:rPr lang="ru-RU" sz="1100" dirty="0"/>
              <a:t>«</a:t>
            </a:r>
            <a:r>
              <a:rPr lang="en-US" sz="1100" dirty="0"/>
              <a:t>Optimal path routing using reinforcement learning</a:t>
            </a:r>
            <a:r>
              <a:rPr lang="ru-RU" sz="1100" dirty="0"/>
              <a:t>», </a:t>
            </a:r>
            <a:r>
              <a:rPr lang="en-US" sz="1100" dirty="0"/>
              <a:t>Dell EMC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27153425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Автоматизированное тестирование на проникновение: существующие методы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747" y="1825625"/>
            <a:ext cx="11569149" cy="4351338"/>
          </a:xfrm>
        </p:spPr>
        <p:txBody>
          <a:bodyPr>
            <a:normAutofit/>
          </a:bodyPr>
          <a:lstStyle/>
          <a:p>
            <a:r>
              <a:rPr lang="ru-RU" dirty="0"/>
              <a:t>Ручное тестирование экспертом не заменить, но можно </a:t>
            </a:r>
            <a:r>
              <a:rPr lang="ru-RU" b="1" dirty="0">
                <a:solidFill>
                  <a:srgbClr val="FF0000"/>
                </a:solidFill>
              </a:rPr>
              <a:t>улучшить</a:t>
            </a:r>
            <a:r>
              <a:rPr lang="ru-RU" dirty="0"/>
              <a:t> существующие </a:t>
            </a:r>
            <a:r>
              <a:rPr lang="ru-RU" b="1" dirty="0">
                <a:solidFill>
                  <a:srgbClr val="FF0000"/>
                </a:solidFill>
              </a:rPr>
              <a:t>инструменты</a:t>
            </a:r>
            <a:r>
              <a:rPr lang="ru-RU" dirty="0"/>
              <a:t> автоматического сканирования (и эксплуатации) уязвимостей</a:t>
            </a:r>
          </a:p>
          <a:p>
            <a:r>
              <a:rPr lang="ru-RU" dirty="0"/>
              <a:t>Общий порядок работы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Сканирование (поиск уязвимостей)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Эксплуатация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Расширение привилегий</a:t>
            </a:r>
          </a:p>
          <a:p>
            <a:r>
              <a:rPr lang="ru-RU" dirty="0"/>
              <a:t>Существующие решения работают </a:t>
            </a:r>
            <a:r>
              <a:rPr lang="ru-RU" b="1" dirty="0">
                <a:solidFill>
                  <a:srgbClr val="FF0000"/>
                </a:solidFill>
              </a:rPr>
              <a:t>детерминировано</a:t>
            </a:r>
          </a:p>
          <a:p>
            <a:r>
              <a:rPr lang="ru-RU" dirty="0"/>
              <a:t>Как следствие – </a:t>
            </a:r>
            <a:r>
              <a:rPr lang="ru-RU" b="1" dirty="0">
                <a:solidFill>
                  <a:srgbClr val="FF0000"/>
                </a:solidFill>
              </a:rPr>
              <a:t>заметность</a:t>
            </a:r>
            <a:r>
              <a:rPr lang="ru-RU" dirty="0"/>
              <a:t> при сканировании и попытках эксплуатации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34</a:t>
            </a:fld>
            <a:endParaRPr lang="ru-RU" dirty="0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E47CAC6-81CC-4107-9020-9A2F40812B0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986" y="3007017"/>
            <a:ext cx="3175023" cy="570534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0E63723-A9F1-40FF-8A92-7FE636C2CD4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5" t="5230" r="12854" b="17955"/>
          <a:stretch/>
        </p:blipFill>
        <p:spPr>
          <a:xfrm>
            <a:off x="10288980" y="3756938"/>
            <a:ext cx="1319611" cy="1325563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EEF3DE67-E5F6-4BF3-A30D-610C6F72C23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262" y="4001294"/>
            <a:ext cx="2628938" cy="711616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8A471A8-6569-4EC1-9CAB-A51F6CD8B0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8785" y="2435022"/>
            <a:ext cx="849159" cy="454907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62698172-F192-4A77-9566-A7D7568C94B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193869" y="3056484"/>
            <a:ext cx="829444" cy="829444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8F24EFA9-D79A-4B63-863A-9C322655DEF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1595587"/>
            <a:ext cx="680472" cy="72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7194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FE32FA9-75BA-4538-A117-9A34621E3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11" y="3793143"/>
            <a:ext cx="4066367" cy="258825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1A61821-B60F-4666-BBC2-40322B8BB8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171" y="3659531"/>
            <a:ext cx="5108713" cy="285548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Автоматизированное тестирование на проникновение: применение </a:t>
            </a:r>
            <a:r>
              <a:rPr lang="en-US" dirty="0"/>
              <a:t>RL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77A7C-2B99-4BEC-9661-EF4E4D599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hlinkClick r:id="rId4"/>
              </a:rPr>
              <a:t>DeepExploit</a:t>
            </a:r>
            <a:endParaRPr lang="ru-RU" dirty="0"/>
          </a:p>
          <a:p>
            <a:r>
              <a:rPr lang="ru-RU" dirty="0"/>
              <a:t>Состояния – конфигурации узлов</a:t>
            </a:r>
          </a:p>
          <a:p>
            <a:r>
              <a:rPr lang="ru-RU" dirty="0"/>
              <a:t>Действия – сканирование или попытка эксплуатации</a:t>
            </a:r>
          </a:p>
          <a:p>
            <a:r>
              <a:rPr lang="ru-RU" dirty="0"/>
              <a:t>Награда – полученный эффект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35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ACAE664-844A-48B3-A9D4-52FD745D15E5}"/>
              </a:ext>
            </a:extLst>
          </p:cNvPr>
          <p:cNvSpPr/>
          <p:nvPr/>
        </p:nvSpPr>
        <p:spPr>
          <a:xfrm>
            <a:off x="-36443" y="6656904"/>
            <a:ext cx="1074088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800" dirty="0"/>
              <a:t>УК РФ ст. 272. Неправомерный доступ к компьютерной информации, УК РФ ст. 273. Создание, </a:t>
            </a:r>
            <a:r>
              <a:rPr lang="en-US" sz="800" dirty="0"/>
              <a:t>&lt;&gt;.. </a:t>
            </a:r>
            <a:r>
              <a:rPr lang="ru-RU" sz="800" dirty="0"/>
              <a:t>программ</a:t>
            </a:r>
            <a:r>
              <a:rPr lang="en-US" sz="800" dirty="0"/>
              <a:t> &lt;..&gt;</a:t>
            </a:r>
            <a:r>
              <a:rPr lang="ru-RU" sz="800" dirty="0"/>
              <a:t> предназначенных для </a:t>
            </a:r>
            <a:r>
              <a:rPr lang="en-US" sz="800" dirty="0"/>
              <a:t>&lt;..&gt; </a:t>
            </a:r>
            <a:r>
              <a:rPr lang="ru-RU" sz="800" dirty="0"/>
              <a:t>нейтрализации СЗИ </a:t>
            </a:r>
            <a:r>
              <a:rPr lang="en-US" sz="800" dirty="0"/>
              <a:t>&lt;..&gt;</a:t>
            </a:r>
            <a:r>
              <a:rPr lang="ru-RU" sz="800" dirty="0"/>
              <a:t> до 7 лет лишения свободы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05434E11-9AF5-4797-A965-7EB247E8F322}"/>
              </a:ext>
            </a:extLst>
          </p:cNvPr>
          <p:cNvSpPr/>
          <p:nvPr/>
        </p:nvSpPr>
        <p:spPr>
          <a:xfrm>
            <a:off x="-36444" y="6515011"/>
            <a:ext cx="1062161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800" dirty="0"/>
              <a:t>Мясников А.В. «Применение машинного обучения с подкреплением в задаче тестирования на проникновение» (2020).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A466A5C-1327-4705-B835-7053DFBBE484}"/>
              </a:ext>
            </a:extLst>
          </p:cNvPr>
          <p:cNvSpPr/>
          <p:nvPr/>
        </p:nvSpPr>
        <p:spPr>
          <a:xfrm>
            <a:off x="-36445" y="6400954"/>
            <a:ext cx="201048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800" dirty="0"/>
              <a:t>https://github.com/rapid7/metasploitable3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0515BF27-212E-4DB5-8DAE-0AF534DA9E58}"/>
              </a:ext>
            </a:extLst>
          </p:cNvPr>
          <p:cNvSpPr/>
          <p:nvPr/>
        </p:nvSpPr>
        <p:spPr>
          <a:xfrm>
            <a:off x="-41414" y="6291020"/>
            <a:ext cx="134363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800" dirty="0"/>
              <a:t>https://www.vulnhub.com/</a:t>
            </a:r>
          </a:p>
        </p:txBody>
      </p:sp>
    </p:spTree>
    <p:extLst>
      <p:ext uri="{BB962C8B-B14F-4D97-AF65-F5344CB8AC3E}">
        <p14:creationId xmlns:p14="http://schemas.microsoft.com/office/powerpoint/2010/main" val="4864507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2A956B-2968-44B4-90AE-4AEA29EF4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/>
              <a:t>Результат изучения модуля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91C0A3-495D-4ED7-936A-BD51BA6C6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RL </a:t>
            </a:r>
            <a:r>
              <a:rPr lang="ru-RU" dirty="0"/>
              <a:t>в ИИ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RL: </a:t>
            </a:r>
            <a:r>
              <a:rPr lang="ru-RU" dirty="0"/>
              <a:t>термины и определения</a:t>
            </a:r>
          </a:p>
          <a:p>
            <a:pPr lvl="1"/>
            <a:r>
              <a:rPr lang="ru-RU" dirty="0"/>
              <a:t>Базовые методы </a:t>
            </a:r>
            <a:r>
              <a:rPr lang="en-US" dirty="0"/>
              <a:t>RL: Policy Gradients</a:t>
            </a:r>
            <a:r>
              <a:rPr lang="ru-RU" dirty="0"/>
              <a:t>, </a:t>
            </a:r>
            <a:r>
              <a:rPr lang="en-US" dirty="0"/>
              <a:t>Deep Q-learning</a:t>
            </a:r>
            <a:endParaRPr lang="ru-RU" dirty="0"/>
          </a:p>
          <a:p>
            <a:pPr lvl="1"/>
            <a:r>
              <a:rPr lang="ru-RU" dirty="0"/>
              <a:t>Классификация методов </a:t>
            </a:r>
            <a:r>
              <a:rPr lang="en-US" dirty="0"/>
              <a:t>RL</a:t>
            </a:r>
            <a:endParaRPr lang="ru-RU" dirty="0"/>
          </a:p>
          <a:p>
            <a:r>
              <a:rPr lang="ru-RU" dirty="0"/>
              <a:t>Примеры применения </a:t>
            </a:r>
            <a:r>
              <a:rPr lang="en-US" dirty="0"/>
              <a:t>RL </a:t>
            </a:r>
            <a:r>
              <a:rPr lang="ru-RU" dirty="0"/>
              <a:t>в ИБ:</a:t>
            </a:r>
          </a:p>
          <a:p>
            <a:pPr lvl="1"/>
            <a:r>
              <a:rPr lang="ru-RU" dirty="0"/>
              <a:t>Противодействие радиопомехам при передаче информации</a:t>
            </a:r>
          </a:p>
          <a:p>
            <a:pPr lvl="1"/>
            <a:r>
              <a:rPr lang="ru-RU" dirty="0"/>
              <a:t>Мобильные периферийные вычисления</a:t>
            </a:r>
            <a:endParaRPr lang="en-US" dirty="0"/>
          </a:p>
          <a:p>
            <a:pPr lvl="1"/>
            <a:r>
              <a:rPr lang="ru-RU" dirty="0"/>
              <a:t>Поиск безопасного пути передачи информации</a:t>
            </a:r>
            <a:endParaRPr lang="en-US" dirty="0"/>
          </a:p>
          <a:p>
            <a:pPr lvl="1"/>
            <a:r>
              <a:rPr lang="ru-RU" dirty="0"/>
              <a:t>Распределение задач между работниками</a:t>
            </a:r>
          </a:p>
          <a:p>
            <a:pPr lvl="1"/>
            <a:r>
              <a:rPr lang="ru-RU" dirty="0"/>
              <a:t>Автоматизированное тестирование на проникновение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40B6DC-9F32-4C2C-9CAA-58BE73B29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36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C0D03818-177C-49AA-8EF6-0361D17EC9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096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925619" y="3044279"/>
            <a:ext cx="108653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4400" b="1" dirty="0">
                <a:solidFill>
                  <a:srgbClr val="FF0000"/>
                </a:solidFill>
              </a:rPr>
              <a:t>Спасибо за внимание!</a:t>
            </a:r>
          </a:p>
        </p:txBody>
      </p:sp>
      <p:pic>
        <p:nvPicPr>
          <p:cNvPr id="7" name="Объект 1">
            <a:extLst>
              <a:ext uri="{FF2B5EF4-FFF2-40B4-BE49-F238E27FC236}">
                <a16:creationId xmlns:a16="http://schemas.microsoft.com/office/drawing/2014/main" id="{3D7E922A-E574-C847-BA5B-E66D8477CB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F0F89F6-7264-4190-B3F0-B59099078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4981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5F3E96-5008-4264-B54F-4B2F8A0F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Среда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E5C545-E198-49EA-AFA8-AC9BD8936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>
                <a:solidFill>
                  <a:srgbClr val="FF0000"/>
                </a:solidFill>
              </a:rPr>
              <a:t>Марковский процесс принятия решений</a:t>
            </a:r>
            <a:r>
              <a:rPr lang="en-US" dirty="0"/>
              <a:t> </a:t>
            </a:r>
            <a:r>
              <a:rPr lang="ru-RU" dirty="0"/>
              <a:t>с конечным множеством состояний</a:t>
            </a:r>
          </a:p>
          <a:p>
            <a:r>
              <a:rPr lang="ru-RU" dirty="0"/>
              <a:t>Вероятности выигрышей и </a:t>
            </a:r>
            <a:r>
              <a:rPr lang="ru-RU" b="1" dirty="0">
                <a:solidFill>
                  <a:srgbClr val="FF0000"/>
                </a:solidFill>
              </a:rPr>
              <a:t>перехода</a:t>
            </a:r>
            <a:r>
              <a:rPr lang="ru-RU" dirty="0"/>
              <a:t> состояний – </a:t>
            </a:r>
            <a:r>
              <a:rPr lang="ru-RU" b="1" dirty="0">
                <a:solidFill>
                  <a:srgbClr val="FF0000"/>
                </a:solidFill>
              </a:rPr>
              <a:t>случайные</a:t>
            </a:r>
            <a:r>
              <a:rPr lang="ru-RU" dirty="0"/>
              <a:t>, </a:t>
            </a:r>
            <a:r>
              <a:rPr lang="ru-RU" b="1" dirty="0">
                <a:solidFill>
                  <a:srgbClr val="FF0000"/>
                </a:solidFill>
              </a:rPr>
              <a:t>стационарные</a:t>
            </a:r>
            <a:r>
              <a:rPr lang="ru-RU" dirty="0"/>
              <a:t> в рамках задачи величинами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C97F8C-2272-4509-BA16-08623D785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4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0BC4E2FA-3456-4815-9DF8-3E50BEBB0D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C7000B5-EED2-4B32-97A4-3487E5805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1" y="3794125"/>
            <a:ext cx="4469653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32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5F3E96-5008-4264-B54F-4B2F8A0F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Состояние</a:t>
            </a:r>
            <a:r>
              <a:rPr lang="en-US" dirty="0"/>
              <a:t> (state)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E5C545-E198-49EA-AFA8-AC9BD8936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dirty="0"/>
              <a:t>Ситуация, в которой находится агент; мгновенная </a:t>
            </a:r>
            <a:r>
              <a:rPr lang="ru-RU" b="1" dirty="0">
                <a:solidFill>
                  <a:srgbClr val="FF0000"/>
                </a:solidFill>
              </a:rPr>
              <a:t>конфигурация</a:t>
            </a:r>
            <a:r>
              <a:rPr lang="ru-RU" dirty="0"/>
              <a:t>, которая определяет </a:t>
            </a:r>
            <a:r>
              <a:rPr lang="ru-RU" b="1" dirty="0">
                <a:solidFill>
                  <a:srgbClr val="FF0000"/>
                </a:solidFill>
              </a:rPr>
              <a:t>расположение</a:t>
            </a:r>
            <a:r>
              <a:rPr lang="ru-RU" dirty="0"/>
              <a:t> агента по отношению к другим важным вещам, таким как инструменты, препятствия, враги или призы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C97F8C-2272-4509-BA16-08623D785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5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0BC4E2FA-3456-4815-9DF8-3E50BEBB0D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C7000B5-EED2-4B32-97A4-3487E5805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1" y="3794125"/>
            <a:ext cx="4469653" cy="30638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17C5101-44F8-46EB-8C95-89BC88F13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2931" y="3919821"/>
            <a:ext cx="790669" cy="261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58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5F3E96-5008-4264-B54F-4B2F8A0F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Действие</a:t>
            </a:r>
            <a:r>
              <a:rPr lang="en-US" dirty="0"/>
              <a:t> (action)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E5C545-E198-49EA-AFA8-AC9BD8936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70642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dirty="0"/>
              <a:t>Множество </a:t>
            </a:r>
            <a:r>
              <a:rPr lang="ru-RU" b="1" dirty="0">
                <a:solidFill>
                  <a:srgbClr val="FF0000"/>
                </a:solidFill>
              </a:rPr>
              <a:t>всех возможных </a:t>
            </a:r>
            <a:r>
              <a:rPr lang="ru-RU" dirty="0"/>
              <a:t>ходов, которые может сделать агент. Агенты выбирают из списка возможных действий</a:t>
            </a:r>
          </a:p>
          <a:p>
            <a:pPr algn="just"/>
            <a:r>
              <a:rPr lang="ru-RU" dirty="0"/>
              <a:t>Пространства действий бывают </a:t>
            </a:r>
            <a:r>
              <a:rPr lang="ru-RU" b="1" dirty="0">
                <a:solidFill>
                  <a:srgbClr val="FF0000"/>
                </a:solidFill>
              </a:rPr>
              <a:t>дискретными</a:t>
            </a:r>
            <a:r>
              <a:rPr lang="ru-RU" dirty="0"/>
              <a:t> и </a:t>
            </a:r>
            <a:r>
              <a:rPr lang="ru-RU" b="1" dirty="0">
                <a:solidFill>
                  <a:srgbClr val="FF0000"/>
                </a:solidFill>
              </a:rPr>
              <a:t>непрерывными</a:t>
            </a:r>
          </a:p>
          <a:p>
            <a:pPr algn="just"/>
            <a:r>
              <a:rPr lang="ru-RU" dirty="0"/>
              <a:t>Примеры: бег направо или налево, прыжки высоко или низко. Покупка, продажа или владение ценными бумагами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C97F8C-2272-4509-BA16-08623D785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6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0BC4E2FA-3456-4815-9DF8-3E50BEBB0D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C7000B5-EED2-4B32-97A4-3487E5805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1" y="3794125"/>
            <a:ext cx="4469653" cy="30638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FB9AB60-C0D2-4E28-B1AF-1F7B75782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0825" y="3996267"/>
            <a:ext cx="1682750" cy="231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01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7F275BB-E327-4B56-B26D-11FDDDFCE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1" y="3794125"/>
            <a:ext cx="4469653" cy="306387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70745E-EFBF-4411-963E-1EA354B2C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Награда</a:t>
            </a:r>
            <a:r>
              <a:rPr lang="en-US" dirty="0"/>
              <a:t> (reward)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EE03FC7-7CB6-48FE-BE58-7EEEFF86E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8427" y="1451769"/>
                <a:ext cx="10515600" cy="4351338"/>
              </a:xfrm>
            </p:spPr>
            <p:txBody>
              <a:bodyPr/>
              <a:lstStyle/>
              <a:p>
                <a:r>
                  <a:rPr lang="ru-RU" b="1" dirty="0">
                    <a:solidFill>
                      <a:srgbClr val="FF0000"/>
                    </a:solidFill>
                  </a:rPr>
                  <a:t>Обратная связь </a:t>
                </a:r>
                <a:r>
                  <a:rPr lang="ru-RU" dirty="0"/>
                  <a:t>для измерения успеха или неудачи действий агента. Может быть </a:t>
                </a:r>
                <a:r>
                  <a:rPr lang="ru-RU" b="1" dirty="0">
                    <a:solidFill>
                      <a:srgbClr val="FF0000"/>
                    </a:solidFill>
                  </a:rPr>
                  <a:t>немедленной</a:t>
                </a:r>
                <a:r>
                  <a:rPr lang="ru-RU" dirty="0"/>
                  <a:t> или </a:t>
                </a:r>
                <a:r>
                  <a:rPr lang="ru-RU" b="1" dirty="0">
                    <a:solidFill>
                      <a:srgbClr val="FF0000"/>
                    </a:solidFill>
                  </a:rPr>
                  <a:t>отсроченной</a:t>
                </a:r>
              </a:p>
              <a:p>
                <a:r>
                  <a:rPr lang="ru-RU" dirty="0"/>
                  <a:t>Немедленная – получаемая вместе со </a:t>
                </a:r>
                <a:r>
                  <a:rPr lang="ru-RU" b="1" dirty="0">
                    <a:solidFill>
                      <a:srgbClr val="FF0000"/>
                    </a:solidFill>
                  </a:rPr>
                  <a:t>следующим</a:t>
                </a:r>
                <a:r>
                  <a:rPr lang="ru-RU" dirty="0"/>
                  <a:t> состоянием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dirty="0"/>
              </a:p>
              <a:p>
                <a:r>
                  <a:rPr lang="ru-RU" dirty="0"/>
                  <a:t>Отсроченная – получаемая </a:t>
                </a:r>
                <a:r>
                  <a:rPr lang="ru-RU" b="1" dirty="0">
                    <a:solidFill>
                      <a:srgbClr val="FF0000"/>
                    </a:solidFill>
                  </a:rPr>
                  <a:t>в конце </a:t>
                </a:r>
                <a:r>
                  <a:rPr lang="ru-RU" dirty="0"/>
                  <a:t>эпизода</a:t>
                </a:r>
                <a:endParaRPr lang="en-US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EE03FC7-7CB6-48FE-BE58-7EEEFF86E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8427" y="1451769"/>
                <a:ext cx="10515600" cy="4351338"/>
              </a:xfrm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4F4C00A-9D44-4237-8B0F-7B2D8AB8E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7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F173403B-0754-4512-B476-63DFDA68705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28D1AB8-91B1-494A-B1F6-531E5B0EFA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0827" y="3794125"/>
            <a:ext cx="2743200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193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60E11-B524-4D66-B30D-7512722B1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Траектории (эпизоды, </a:t>
            </a:r>
            <a:r>
              <a:rPr lang="ru-RU" dirty="0" err="1"/>
              <a:t>роллауты</a:t>
            </a:r>
            <a:r>
              <a:rPr lang="ru-RU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ru-RU" dirty="0"/>
                  <a:t>Последовательность состояний и действий, которые влияют на эти состояния</a:t>
                </a:r>
              </a:p>
              <a:p>
                <a:r>
                  <a:rPr lang="ru-RU" dirty="0"/>
                  <a:t>Набор состояний и действий: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,…)</m:t>
                    </m:r>
                  </m:oMath>
                </a14:m>
                <a:endParaRPr lang="ru-RU" dirty="0"/>
              </a:p>
              <a:p>
                <a:r>
                  <a:rPr lang="ru-RU" dirty="0"/>
                  <a:t>Переходы между состояниями зависят только от текущего состояния и выбранного действия: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F377A7C-2B99-4BEC-9661-EF4E4D599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6438C5-A375-4278-B964-1617ACC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8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55627743-3B90-4189-815F-4D1D14D745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633406-AC22-4CA6-99EB-341E64B7D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5466" y="4123646"/>
            <a:ext cx="6061067" cy="197617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819172C-FE36-4D25-90F4-303F6660D0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567" y="3975100"/>
            <a:ext cx="2412727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203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70745E-EFBF-4411-963E-1EA354B2C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Политики (</a:t>
            </a:r>
            <a:r>
              <a:rPr lang="en-US" dirty="0"/>
              <a:t>policies</a:t>
            </a:r>
            <a:r>
              <a:rPr lang="ru-RU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EE03FC7-7CB6-48FE-BE58-7EEEFF86E8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1465" y="1675343"/>
                <a:ext cx="11148002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ru-RU" dirty="0"/>
                  <a:t>Правило для выбора следующего </a:t>
                </a:r>
                <a:r>
                  <a:rPr lang="ru-RU" b="1" dirty="0">
                    <a:solidFill>
                      <a:srgbClr val="FF0000"/>
                    </a:solidFill>
                  </a:rPr>
                  <a:t>действия</a:t>
                </a:r>
                <a:r>
                  <a:rPr lang="ru-RU" dirty="0"/>
                  <a:t> на основе текущего </a:t>
                </a:r>
                <a:r>
                  <a:rPr lang="ru-RU" b="1" dirty="0">
                    <a:solidFill>
                      <a:srgbClr val="FF0000"/>
                    </a:solidFill>
                  </a:rPr>
                  <a:t>состояния</a:t>
                </a:r>
                <a:endParaRPr lang="en-US" b="1" dirty="0">
                  <a:solidFill>
                    <a:srgbClr val="FF0000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ru-RU" dirty="0"/>
              </a:p>
              <a:p>
                <a:r>
                  <a:rPr lang="ru-RU" b="1" dirty="0">
                    <a:solidFill>
                      <a:srgbClr val="FF0000"/>
                    </a:solidFill>
                  </a:rPr>
                  <a:t>Задача</a:t>
                </a:r>
                <a:r>
                  <a:rPr lang="ru-RU" dirty="0"/>
                  <a:t> политики – получить </a:t>
                </a:r>
                <a:r>
                  <a:rPr lang="ru-RU" b="1" dirty="0">
                    <a:solidFill>
                      <a:srgbClr val="FF0000"/>
                    </a:solidFill>
                  </a:rPr>
                  <a:t>наибольшее вознаграждение</a:t>
                </a:r>
                <a:r>
                  <a:rPr lang="ru-RU" dirty="0"/>
                  <a:t>. В зависимости от настроек – на ближайших шагах или в горизонте всей игры (траектории, эпизода)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dirty="0"/>
                  <a:t> - </a:t>
                </a:r>
                <a:r>
                  <a:rPr lang="ru-RU" dirty="0"/>
                  <a:t>награда за весь эпизод при </a:t>
                </a:r>
                <a:r>
                  <a:rPr lang="ru-RU" b="1" dirty="0">
                    <a:solidFill>
                      <a:srgbClr val="FF0000"/>
                    </a:solidFill>
                  </a:rPr>
                  <a:t>конечном</a:t>
                </a:r>
                <a:r>
                  <a:rPr lang="ru-RU" dirty="0"/>
                  <a:t> числе шагов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𝜸</m:t>
                            </m:r>
                          </m:e>
                          <m:sup>
                            <m:r>
                              <a:rPr lang="en-US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p>
                        </m:s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dirty="0"/>
                  <a:t> - </a:t>
                </a:r>
                <a:r>
                  <a:rPr lang="ru-RU" dirty="0"/>
                  <a:t>награда за весь эпизод при </a:t>
                </a:r>
                <a:r>
                  <a:rPr lang="ru-RU" b="1" dirty="0">
                    <a:solidFill>
                      <a:srgbClr val="FF0000"/>
                    </a:solidFill>
                  </a:rPr>
                  <a:t>бесконечном</a:t>
                </a:r>
                <a:r>
                  <a:rPr lang="ru-RU" dirty="0"/>
                  <a:t> числе шагов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ru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dirty="0"/>
                  <a:t> – </a:t>
                </a:r>
                <a:r>
                  <a:rPr lang="ru-RU" dirty="0"/>
                  <a:t>коэффициент </a:t>
                </a:r>
                <a:r>
                  <a:rPr lang="ru-RU" b="1" dirty="0">
                    <a:solidFill>
                      <a:srgbClr val="FF0000"/>
                    </a:solidFill>
                  </a:rPr>
                  <a:t>дисконтирования</a:t>
                </a:r>
                <a:r>
                  <a:rPr lang="ru-RU" dirty="0"/>
                  <a:t> (</a:t>
                </a:r>
                <a:r>
                  <a:rPr lang="en-US" dirty="0"/>
                  <a:t>discount factor</a:t>
                </a:r>
                <a:r>
                  <a:rPr lang="ru-RU" dirty="0"/>
                  <a:t>)</a:t>
                </a:r>
                <a:r>
                  <a:rPr lang="en-US" dirty="0"/>
                  <a:t>: </a:t>
                </a:r>
                <a:r>
                  <a:rPr lang="ru-RU" dirty="0"/>
                  <a:t>умножается на будущие вознаграждения,</a:t>
                </a:r>
                <a:r>
                  <a:rPr lang="en-US" dirty="0"/>
                  <a:t> </a:t>
                </a:r>
                <a:r>
                  <a:rPr lang="ru-RU" dirty="0"/>
                  <a:t>чтобы ослабить их влияние на выбор действий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EE03FC7-7CB6-48FE-BE58-7EEEFF86E8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1465" y="1675343"/>
                <a:ext cx="11148002" cy="4351338"/>
              </a:xfrm>
              <a:blipFill>
                <a:blip r:embed="rId2"/>
                <a:stretch>
                  <a:fillRect l="-820" t="-2101" r="-5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4F4C00A-9D44-4237-8B0F-7B2D8AB8E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9</a:t>
            </a:fld>
            <a:endParaRPr lang="ru-RU"/>
          </a:p>
        </p:txBody>
      </p:sp>
      <p:pic>
        <p:nvPicPr>
          <p:cNvPr id="5" name="Объект 1">
            <a:extLst>
              <a:ext uri="{FF2B5EF4-FFF2-40B4-BE49-F238E27FC236}">
                <a16:creationId xmlns:a16="http://schemas.microsoft.com/office/drawing/2014/main" id="{F173403B-0754-4512-B476-63DFDA6870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0" y="25409"/>
            <a:ext cx="1342931" cy="434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50F66B7-7664-4463-AA8C-FDAF6AA8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3096" y="5567628"/>
            <a:ext cx="4495800" cy="12477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6C2A715E-0F86-417B-A165-DB77B5A72EFE}"/>
                  </a:ext>
                </a:extLst>
              </p:cNvPr>
              <p:cNvSpPr/>
              <p:nvPr/>
            </p:nvSpPr>
            <p:spPr>
              <a:xfrm>
                <a:off x="3491904" y="6458364"/>
                <a:ext cx="105695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=0,8</m:t>
                      </m:r>
                    </m:oMath>
                  </m:oMathPara>
                </a14:m>
                <a:endParaRPr lang="ru-RU" sz="2000" dirty="0"/>
              </a:p>
            </p:txBody>
          </p:sp>
        </mc:Choice>
        <mc:Fallback xmlns=""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6C2A715E-0F86-417B-A165-DB77B5A72E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904" y="6458364"/>
                <a:ext cx="1056956" cy="400110"/>
              </a:xfrm>
              <a:prstGeom prst="rect">
                <a:avLst/>
              </a:prstGeom>
              <a:blipFill>
                <a:blip r:embed="rId5"/>
                <a:stretch>
                  <a:fillRect b="-454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8392009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5269</TotalTime>
  <Words>2633</Words>
  <Application>Microsoft Office PowerPoint</Application>
  <PresentationFormat>Широкоэкранный</PresentationFormat>
  <Paragraphs>324</Paragraphs>
  <Slides>37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Times New Roman</vt:lpstr>
      <vt:lpstr>Тема Office</vt:lpstr>
      <vt:lpstr>Презентация PowerPoint</vt:lpstr>
      <vt:lpstr>Программа модуля</vt:lpstr>
      <vt:lpstr>Обучение с подкреплением</vt:lpstr>
      <vt:lpstr>Среда</vt:lpstr>
      <vt:lpstr>Состояние (state)</vt:lpstr>
      <vt:lpstr>Действие (action)</vt:lpstr>
      <vt:lpstr>Награда (reward)</vt:lpstr>
      <vt:lpstr>Траектории (эпизоды, роллауты)</vt:lpstr>
      <vt:lpstr>Политики (policies)</vt:lpstr>
      <vt:lpstr>Функции значения (Value Functions)</vt:lpstr>
      <vt:lpstr>Policy Gradients: общая идея</vt:lpstr>
      <vt:lpstr>Policy Gradients: немного математики</vt:lpstr>
      <vt:lpstr>Policy Gradients: в поисках градиента</vt:lpstr>
      <vt:lpstr>Policy Gradients: Reward-to-Go</vt:lpstr>
      <vt:lpstr>Policy Gradients: baseline</vt:lpstr>
      <vt:lpstr>Policy Gradients: хватит математики, как это работает?</vt:lpstr>
      <vt:lpstr>Policy Gradients: actor-critic</vt:lpstr>
      <vt:lpstr>Выводы по Policy Gradients</vt:lpstr>
      <vt:lpstr>Q-learning</vt:lpstr>
      <vt:lpstr>Уравнение Беллмана</vt:lpstr>
      <vt:lpstr>Q-learning: идея</vt:lpstr>
      <vt:lpstr>Q-learning: алгоритм</vt:lpstr>
      <vt:lpstr>Q-learning vs Policy Gradients</vt:lpstr>
      <vt:lpstr>Классификация алгоритмов RL</vt:lpstr>
      <vt:lpstr>Примеры применения RL в ИБ</vt:lpstr>
      <vt:lpstr>Противодействие радиопомехам при передаче информации: существующие методы</vt:lpstr>
      <vt:lpstr>Противодействие радиопомехам при передаче информации: применение RL</vt:lpstr>
      <vt:lpstr>Мобильные периферийные вычисления: существующие методы ИБ</vt:lpstr>
      <vt:lpstr>Мобильные периферийные вычисления: применение RL для защиты</vt:lpstr>
      <vt:lpstr>Распределение задач между работниками: существующие методы</vt:lpstr>
      <vt:lpstr>Распределение задач между работниками: применение RL для защиты</vt:lpstr>
      <vt:lpstr>Поиск безопасного пути передачи информации: задача</vt:lpstr>
      <vt:lpstr>Поиск безопасного пути передачи информации: применение RL</vt:lpstr>
      <vt:lpstr>Автоматизированное тестирование на проникновение: существующие методы</vt:lpstr>
      <vt:lpstr>Автоматизированное тестирование на проникновение: применение RL</vt:lpstr>
      <vt:lpstr>Результат изучения модуля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Владимир Михайлович Грязнов</dc:creator>
  <cp:lastModifiedBy>Чернышов Юрий Юрьевич</cp:lastModifiedBy>
  <cp:revision>1016</cp:revision>
  <dcterms:created xsi:type="dcterms:W3CDTF">2020-07-22T09:29:31Z</dcterms:created>
  <dcterms:modified xsi:type="dcterms:W3CDTF">2021-12-24T12:35:42Z</dcterms:modified>
</cp:coreProperties>
</file>

<file path=docProps/thumbnail.jpeg>
</file>